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9"/>
  </p:notesMasterIdLst>
  <p:sldIdLst>
    <p:sldId id="256" r:id="rId2"/>
    <p:sldId id="333" r:id="rId3"/>
    <p:sldId id="334" r:id="rId4"/>
    <p:sldId id="335" r:id="rId5"/>
    <p:sldId id="336" r:id="rId6"/>
    <p:sldId id="337" r:id="rId7"/>
    <p:sldId id="338" r:id="rId8"/>
    <p:sldId id="339" r:id="rId9"/>
    <p:sldId id="340" r:id="rId10"/>
    <p:sldId id="343" r:id="rId11"/>
    <p:sldId id="341" r:id="rId12"/>
    <p:sldId id="342" r:id="rId13"/>
    <p:sldId id="344" r:id="rId14"/>
    <p:sldId id="345" r:id="rId15"/>
    <p:sldId id="384" r:id="rId16"/>
    <p:sldId id="347" r:id="rId17"/>
    <p:sldId id="346" r:id="rId18"/>
    <p:sldId id="414" r:id="rId19"/>
    <p:sldId id="415" r:id="rId20"/>
    <p:sldId id="348" r:id="rId21"/>
    <p:sldId id="349" r:id="rId22"/>
    <p:sldId id="350" r:id="rId23"/>
    <p:sldId id="351" r:id="rId24"/>
    <p:sldId id="352" r:id="rId25"/>
    <p:sldId id="355" r:id="rId26"/>
    <p:sldId id="353" r:id="rId27"/>
    <p:sldId id="354" r:id="rId28"/>
    <p:sldId id="358" r:id="rId29"/>
    <p:sldId id="356" r:id="rId30"/>
    <p:sldId id="357" r:id="rId31"/>
    <p:sldId id="359" r:id="rId32"/>
    <p:sldId id="360" r:id="rId33"/>
    <p:sldId id="386" r:id="rId34"/>
    <p:sldId id="385" r:id="rId35"/>
    <p:sldId id="388" r:id="rId36"/>
    <p:sldId id="389" r:id="rId37"/>
    <p:sldId id="390" r:id="rId38"/>
    <p:sldId id="391" r:id="rId39"/>
    <p:sldId id="363" r:id="rId40"/>
    <p:sldId id="392" r:id="rId41"/>
    <p:sldId id="393" r:id="rId42"/>
    <p:sldId id="395" r:id="rId43"/>
    <p:sldId id="387" r:id="rId44"/>
    <p:sldId id="362" r:id="rId45"/>
    <p:sldId id="361" r:id="rId46"/>
    <p:sldId id="396" r:id="rId47"/>
    <p:sldId id="364" r:id="rId48"/>
    <p:sldId id="365" r:id="rId49"/>
    <p:sldId id="366" r:id="rId50"/>
    <p:sldId id="397" r:id="rId51"/>
    <p:sldId id="367" r:id="rId52"/>
    <p:sldId id="398" r:id="rId53"/>
    <p:sldId id="399" r:id="rId54"/>
    <p:sldId id="400" r:id="rId55"/>
    <p:sldId id="401" r:id="rId56"/>
    <p:sldId id="402" r:id="rId57"/>
    <p:sldId id="403" r:id="rId58"/>
    <p:sldId id="404" r:id="rId59"/>
    <p:sldId id="405" r:id="rId60"/>
    <p:sldId id="406" r:id="rId61"/>
    <p:sldId id="407" r:id="rId62"/>
    <p:sldId id="408" r:id="rId63"/>
    <p:sldId id="409" r:id="rId64"/>
    <p:sldId id="368" r:id="rId65"/>
    <p:sldId id="369" r:id="rId66"/>
    <p:sldId id="410" r:id="rId67"/>
    <p:sldId id="370" r:id="rId68"/>
    <p:sldId id="371" r:id="rId69"/>
    <p:sldId id="372" r:id="rId70"/>
    <p:sldId id="373" r:id="rId71"/>
    <p:sldId id="374" r:id="rId72"/>
    <p:sldId id="411" r:id="rId73"/>
    <p:sldId id="412" r:id="rId74"/>
    <p:sldId id="413" r:id="rId75"/>
    <p:sldId id="377" r:id="rId76"/>
    <p:sldId id="378" r:id="rId77"/>
    <p:sldId id="379" r:id="rId78"/>
    <p:sldId id="375" r:id="rId79"/>
    <p:sldId id="376" r:id="rId80"/>
    <p:sldId id="380" r:id="rId81"/>
    <p:sldId id="381" r:id="rId82"/>
    <p:sldId id="382" r:id="rId83"/>
    <p:sldId id="383" r:id="rId84"/>
    <p:sldId id="257" r:id="rId85"/>
    <p:sldId id="258" r:id="rId86"/>
    <p:sldId id="259" r:id="rId87"/>
    <p:sldId id="260" r:id="rId88"/>
    <p:sldId id="261" r:id="rId89"/>
    <p:sldId id="263" r:id="rId90"/>
    <p:sldId id="306" r:id="rId91"/>
    <p:sldId id="265" r:id="rId92"/>
    <p:sldId id="266" r:id="rId93"/>
    <p:sldId id="267" r:id="rId94"/>
    <p:sldId id="268" r:id="rId95"/>
    <p:sldId id="269" r:id="rId96"/>
    <p:sldId id="270" r:id="rId97"/>
    <p:sldId id="271" r:id="rId98"/>
    <p:sldId id="272" r:id="rId99"/>
    <p:sldId id="273" r:id="rId100"/>
    <p:sldId id="274" r:id="rId101"/>
    <p:sldId id="275" r:id="rId102"/>
    <p:sldId id="276" r:id="rId103"/>
    <p:sldId id="277" r:id="rId104"/>
    <p:sldId id="278" r:id="rId105"/>
    <p:sldId id="279" r:id="rId106"/>
    <p:sldId id="280" r:id="rId107"/>
    <p:sldId id="281" r:id="rId108"/>
    <p:sldId id="282" r:id="rId109"/>
    <p:sldId id="283" r:id="rId110"/>
    <p:sldId id="284" r:id="rId111"/>
    <p:sldId id="285" r:id="rId112"/>
    <p:sldId id="286" r:id="rId113"/>
    <p:sldId id="287" r:id="rId114"/>
    <p:sldId id="288" r:id="rId115"/>
    <p:sldId id="289" r:id="rId116"/>
    <p:sldId id="290" r:id="rId117"/>
    <p:sldId id="291" r:id="rId118"/>
    <p:sldId id="292" r:id="rId119"/>
    <p:sldId id="293" r:id="rId120"/>
    <p:sldId id="294" r:id="rId121"/>
    <p:sldId id="295" r:id="rId122"/>
    <p:sldId id="296" r:id="rId123"/>
    <p:sldId id="297" r:id="rId124"/>
    <p:sldId id="298" r:id="rId125"/>
    <p:sldId id="299" r:id="rId126"/>
    <p:sldId id="300" r:id="rId127"/>
    <p:sldId id="301" r:id="rId128"/>
    <p:sldId id="302" r:id="rId129"/>
    <p:sldId id="303" r:id="rId130"/>
    <p:sldId id="308" r:id="rId131"/>
    <p:sldId id="304" r:id="rId132"/>
    <p:sldId id="305" r:id="rId133"/>
    <p:sldId id="309" r:id="rId134"/>
    <p:sldId id="310" r:id="rId135"/>
    <p:sldId id="311" r:id="rId136"/>
    <p:sldId id="313" r:id="rId137"/>
    <p:sldId id="312" r:id="rId138"/>
    <p:sldId id="314" r:id="rId139"/>
    <p:sldId id="315" r:id="rId140"/>
    <p:sldId id="316" r:id="rId141"/>
    <p:sldId id="317" r:id="rId142"/>
    <p:sldId id="320" r:id="rId143"/>
    <p:sldId id="322" r:id="rId144"/>
    <p:sldId id="323" r:id="rId145"/>
    <p:sldId id="324" r:id="rId146"/>
    <p:sldId id="325" r:id="rId147"/>
    <p:sldId id="326" r:id="rId148"/>
    <p:sldId id="327" r:id="rId149"/>
    <p:sldId id="328" r:id="rId150"/>
    <p:sldId id="329" r:id="rId151"/>
    <p:sldId id="330" r:id="rId152"/>
    <p:sldId id="331" r:id="rId153"/>
    <p:sldId id="332" r:id="rId154"/>
    <p:sldId id="321" r:id="rId155"/>
    <p:sldId id="318" r:id="rId156"/>
    <p:sldId id="319" r:id="rId157"/>
    <p:sldId id="264" r:id="rId1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301" autoAdjust="0"/>
  </p:normalViewPr>
  <p:slideViewPr>
    <p:cSldViewPr snapToGrid="0">
      <p:cViewPr varScale="1">
        <p:scale>
          <a:sx n="53" d="100"/>
          <a:sy n="53" d="100"/>
        </p:scale>
        <p:origin x="115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E8036B-5B94-49A3-9781-603F7CF2D05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7D8A43AF-4C22-48AA-8C1C-B997EA4BF6E9}">
      <dgm:prSet phldrT="[文本]"/>
      <dgm:spPr/>
      <dgm:t>
        <a:bodyPr/>
        <a:lstStyle/>
        <a:p>
          <a:r>
            <a:rPr lang="en-US" altLang="zh-CN" dirty="0"/>
            <a:t>TD</a:t>
          </a:r>
          <a:endParaRPr lang="zh-CN" altLang="en-US" dirty="0"/>
        </a:p>
      </dgm:t>
    </dgm:pt>
    <dgm:pt modelId="{DA76E4B0-6AC0-4717-9605-2CBE0CCBCD38}" type="parTrans" cxnId="{CD82ADF4-B9A7-4524-98F6-ED986BD0A61F}">
      <dgm:prSet/>
      <dgm:spPr/>
      <dgm:t>
        <a:bodyPr/>
        <a:lstStyle/>
        <a:p>
          <a:endParaRPr lang="zh-CN" altLang="en-US"/>
        </a:p>
      </dgm:t>
    </dgm:pt>
    <dgm:pt modelId="{A269D440-FEFE-421E-980C-3C4DD34A62A1}" type="sibTrans" cxnId="{CD82ADF4-B9A7-4524-98F6-ED986BD0A61F}">
      <dgm:prSet/>
      <dgm:spPr/>
      <dgm:t>
        <a:bodyPr/>
        <a:lstStyle/>
        <a:p>
          <a:endParaRPr lang="zh-CN" altLang="en-US"/>
        </a:p>
      </dgm:t>
    </dgm:pt>
    <dgm:pt modelId="{7F2F9551-3795-4CDF-B9C7-D92CCA620BD5}">
      <dgm:prSet phldrT="[文本]"/>
      <dgm:spPr/>
      <dgm:t>
        <a:bodyPr/>
        <a:lstStyle/>
        <a:p>
          <a:r>
            <a:rPr lang="en-US" altLang="zh-CN" dirty="0"/>
            <a:t>Prediction </a:t>
          </a:r>
          <a:endParaRPr lang="zh-CN" altLang="en-US" dirty="0"/>
        </a:p>
      </dgm:t>
    </dgm:pt>
    <dgm:pt modelId="{908B34B0-FC22-49A6-AB4B-924AC6B34D01}" type="parTrans" cxnId="{8C4ABED0-BC62-4F59-A3AD-06BFE7086176}">
      <dgm:prSet/>
      <dgm:spPr/>
      <dgm:t>
        <a:bodyPr/>
        <a:lstStyle/>
        <a:p>
          <a:endParaRPr lang="zh-CN" altLang="en-US"/>
        </a:p>
      </dgm:t>
    </dgm:pt>
    <dgm:pt modelId="{677BA802-8FD8-4A01-8E30-2DE6E77201F7}" type="sibTrans" cxnId="{8C4ABED0-BC62-4F59-A3AD-06BFE7086176}">
      <dgm:prSet/>
      <dgm:spPr/>
      <dgm:t>
        <a:bodyPr/>
        <a:lstStyle/>
        <a:p>
          <a:endParaRPr lang="zh-CN" altLang="en-US"/>
        </a:p>
      </dgm:t>
    </dgm:pt>
    <dgm:pt modelId="{C16A9B89-8FD5-4166-811B-70AA8198C14F}">
      <dgm:prSet phldrT="[文本]"/>
      <dgm:spPr/>
      <dgm:t>
        <a:bodyPr/>
        <a:lstStyle/>
        <a:p>
          <a:r>
            <a:rPr lang="en-US" altLang="zh-CN" dirty="0"/>
            <a:t>Control </a:t>
          </a:r>
          <a:endParaRPr lang="zh-CN" altLang="en-US" dirty="0"/>
        </a:p>
      </dgm:t>
    </dgm:pt>
    <dgm:pt modelId="{07E5C2A0-E1F3-4B91-81C0-A06AEBB69264}" type="parTrans" cxnId="{8E0AA1A0-12DA-430C-8B43-CEC4402DC7C0}">
      <dgm:prSet/>
      <dgm:spPr/>
      <dgm:t>
        <a:bodyPr/>
        <a:lstStyle/>
        <a:p>
          <a:endParaRPr lang="zh-CN" altLang="en-US"/>
        </a:p>
      </dgm:t>
    </dgm:pt>
    <dgm:pt modelId="{AD3FC25C-F99B-4C09-BAA6-F88F9EF2D10D}" type="sibTrans" cxnId="{8E0AA1A0-12DA-430C-8B43-CEC4402DC7C0}">
      <dgm:prSet/>
      <dgm:spPr/>
      <dgm:t>
        <a:bodyPr/>
        <a:lstStyle/>
        <a:p>
          <a:endParaRPr lang="zh-CN" altLang="en-US"/>
        </a:p>
      </dgm:t>
    </dgm:pt>
    <dgm:pt modelId="{7E9A5FE1-0A19-435D-8FD6-07EC4C113EE5}">
      <dgm:prSet/>
      <dgm:spPr/>
      <dgm:t>
        <a:bodyPr/>
        <a:lstStyle/>
        <a:p>
          <a:r>
            <a:rPr lang="en-US" altLang="zh-CN" dirty="0"/>
            <a:t>On policy</a:t>
          </a:r>
          <a:endParaRPr lang="zh-CN" altLang="en-US" dirty="0"/>
        </a:p>
      </dgm:t>
    </dgm:pt>
    <dgm:pt modelId="{F4046455-2E39-4443-AB76-4E77149B7C88}" type="parTrans" cxnId="{9002C628-C0C6-4CF9-A141-7D99F537211E}">
      <dgm:prSet/>
      <dgm:spPr/>
      <dgm:t>
        <a:bodyPr/>
        <a:lstStyle/>
        <a:p>
          <a:endParaRPr lang="zh-CN" altLang="en-US"/>
        </a:p>
      </dgm:t>
    </dgm:pt>
    <dgm:pt modelId="{7E68FC45-323E-4D32-9246-AB701E2133C2}" type="sibTrans" cxnId="{9002C628-C0C6-4CF9-A141-7D99F537211E}">
      <dgm:prSet/>
      <dgm:spPr/>
      <dgm:t>
        <a:bodyPr/>
        <a:lstStyle/>
        <a:p>
          <a:endParaRPr lang="zh-CN" altLang="en-US"/>
        </a:p>
      </dgm:t>
    </dgm:pt>
    <dgm:pt modelId="{077193CF-54A7-442E-A721-85C5ECFF210B}">
      <dgm:prSet/>
      <dgm:spPr/>
      <dgm:t>
        <a:bodyPr/>
        <a:lstStyle/>
        <a:p>
          <a:r>
            <a:rPr lang="en-US" altLang="zh-CN" dirty="0"/>
            <a:t>Off policy</a:t>
          </a:r>
          <a:endParaRPr lang="zh-CN" altLang="en-US" dirty="0"/>
        </a:p>
      </dgm:t>
    </dgm:pt>
    <dgm:pt modelId="{E0A1B471-CD55-4172-9701-32D4B0FEE9A1}" type="parTrans" cxnId="{3B9BCEB3-88CE-46AB-92B2-1337C8BA06E5}">
      <dgm:prSet/>
      <dgm:spPr/>
      <dgm:t>
        <a:bodyPr/>
        <a:lstStyle/>
        <a:p>
          <a:endParaRPr lang="zh-CN" altLang="en-US"/>
        </a:p>
      </dgm:t>
    </dgm:pt>
    <dgm:pt modelId="{9FDEB566-A975-4103-B630-3770DF6BE8DC}" type="sibTrans" cxnId="{3B9BCEB3-88CE-46AB-92B2-1337C8BA06E5}">
      <dgm:prSet/>
      <dgm:spPr/>
      <dgm:t>
        <a:bodyPr/>
        <a:lstStyle/>
        <a:p>
          <a:endParaRPr lang="zh-CN" altLang="en-US"/>
        </a:p>
      </dgm:t>
    </dgm:pt>
    <dgm:pt modelId="{A4D1441B-A18C-4B49-AC9F-22FB51F78408}">
      <dgm:prSet/>
      <dgm:spPr/>
      <dgm:t>
        <a:bodyPr/>
        <a:lstStyle/>
        <a:p>
          <a:r>
            <a:rPr lang="en-US" altLang="zh-CN" dirty="0" err="1"/>
            <a:t>Sarsa</a:t>
          </a:r>
          <a:endParaRPr lang="zh-CN" altLang="en-US" dirty="0"/>
        </a:p>
      </dgm:t>
    </dgm:pt>
    <dgm:pt modelId="{A78DECC9-F5EB-4479-B74A-47C72BCCCD4A}" type="parTrans" cxnId="{BCC98006-C3C4-4569-8E1D-58D86EFA3B6C}">
      <dgm:prSet/>
      <dgm:spPr/>
      <dgm:t>
        <a:bodyPr/>
        <a:lstStyle/>
        <a:p>
          <a:endParaRPr lang="zh-CN" altLang="en-US"/>
        </a:p>
      </dgm:t>
    </dgm:pt>
    <dgm:pt modelId="{282BF4AB-7DBB-4B62-A7A3-EB5499DF9521}" type="sibTrans" cxnId="{BCC98006-C3C4-4569-8E1D-58D86EFA3B6C}">
      <dgm:prSet/>
      <dgm:spPr/>
      <dgm:t>
        <a:bodyPr/>
        <a:lstStyle/>
        <a:p>
          <a:endParaRPr lang="zh-CN" altLang="en-US"/>
        </a:p>
      </dgm:t>
    </dgm:pt>
    <dgm:pt modelId="{A58B88CD-E371-41A6-8AF5-0AA9A0C9F25B}">
      <dgm:prSet/>
      <dgm:spPr/>
      <dgm:t>
        <a:bodyPr/>
        <a:lstStyle/>
        <a:p>
          <a:r>
            <a:rPr lang="en-US" altLang="zh-CN" dirty="0"/>
            <a:t>Q-learning </a:t>
          </a:r>
          <a:endParaRPr lang="zh-CN" altLang="en-US" dirty="0"/>
        </a:p>
      </dgm:t>
    </dgm:pt>
    <dgm:pt modelId="{992D1E78-EA2F-43C5-92B0-85BC6E4F9941}" type="parTrans" cxnId="{BDF985AD-AF73-4FB2-B9FE-5231074B4568}">
      <dgm:prSet/>
      <dgm:spPr/>
      <dgm:t>
        <a:bodyPr/>
        <a:lstStyle/>
        <a:p>
          <a:endParaRPr lang="zh-CN" altLang="en-US"/>
        </a:p>
      </dgm:t>
    </dgm:pt>
    <dgm:pt modelId="{A53E9E4B-720F-49CB-9A94-E6AD93C0A030}" type="sibTrans" cxnId="{BDF985AD-AF73-4FB2-B9FE-5231074B4568}">
      <dgm:prSet/>
      <dgm:spPr/>
      <dgm:t>
        <a:bodyPr/>
        <a:lstStyle/>
        <a:p>
          <a:endParaRPr lang="zh-CN" altLang="en-US"/>
        </a:p>
      </dgm:t>
    </dgm:pt>
    <dgm:pt modelId="{DAB7C554-0A29-42D0-83CB-91A915D32E76}">
      <dgm:prSet/>
      <dgm:spPr/>
      <dgm:t>
        <a:bodyPr/>
        <a:lstStyle/>
        <a:p>
          <a:r>
            <a:rPr lang="en-US" altLang="zh-CN" dirty="0"/>
            <a:t>Expected </a:t>
          </a:r>
          <a:r>
            <a:rPr lang="en-US" altLang="zh-CN" dirty="0" err="1"/>
            <a:t>Sarsa</a:t>
          </a:r>
          <a:endParaRPr lang="zh-CN" altLang="en-US" dirty="0"/>
        </a:p>
      </dgm:t>
    </dgm:pt>
    <dgm:pt modelId="{6A277D70-A57D-499D-AC2B-886D1A72FA76}" type="parTrans" cxnId="{0DC32B00-53D8-4657-A14B-54887FB9CB99}">
      <dgm:prSet/>
      <dgm:spPr/>
      <dgm:t>
        <a:bodyPr/>
        <a:lstStyle/>
        <a:p>
          <a:endParaRPr lang="zh-CN" altLang="en-US"/>
        </a:p>
      </dgm:t>
    </dgm:pt>
    <dgm:pt modelId="{6D648D7A-E61F-41B4-9877-72E4D864D990}" type="sibTrans" cxnId="{0DC32B00-53D8-4657-A14B-54887FB9CB99}">
      <dgm:prSet/>
      <dgm:spPr/>
      <dgm:t>
        <a:bodyPr/>
        <a:lstStyle/>
        <a:p>
          <a:endParaRPr lang="zh-CN" altLang="en-US"/>
        </a:p>
      </dgm:t>
    </dgm:pt>
    <dgm:pt modelId="{FAF0149A-3D5D-4E98-BDCF-1C330232F74B}">
      <dgm:prSet/>
      <dgm:spPr>
        <a:solidFill>
          <a:srgbClr val="FFC000"/>
        </a:solidFill>
      </dgm:spPr>
      <dgm:t>
        <a:bodyPr/>
        <a:lstStyle/>
        <a:p>
          <a:r>
            <a:rPr lang="en-US" altLang="zh-CN" b="1" dirty="0">
              <a:solidFill>
                <a:schemeClr val="tx1"/>
              </a:solidFill>
            </a:rPr>
            <a:t>N-step </a:t>
          </a:r>
          <a:r>
            <a:rPr lang="en-US" altLang="zh-CN" b="1" dirty="0" err="1">
              <a:solidFill>
                <a:schemeClr val="tx1"/>
              </a:solidFill>
            </a:rPr>
            <a:t>Sarsa</a:t>
          </a:r>
          <a:endParaRPr lang="zh-CN" altLang="en-US" b="1" dirty="0">
            <a:solidFill>
              <a:schemeClr val="tx1"/>
            </a:solidFill>
          </a:endParaRPr>
        </a:p>
      </dgm:t>
    </dgm:pt>
    <dgm:pt modelId="{C083F060-5890-4F92-B7FA-C3C7F3966510}" type="parTrans" cxnId="{41A62A80-CB7B-4EDB-B6AA-73469D7ABE84}">
      <dgm:prSet/>
      <dgm:spPr/>
      <dgm:t>
        <a:bodyPr/>
        <a:lstStyle/>
        <a:p>
          <a:endParaRPr lang="zh-CN" altLang="en-US"/>
        </a:p>
      </dgm:t>
    </dgm:pt>
    <dgm:pt modelId="{CDDE3423-D524-4D5C-ADD0-07E8F5619EAC}" type="sibTrans" cxnId="{41A62A80-CB7B-4EDB-B6AA-73469D7ABE84}">
      <dgm:prSet/>
      <dgm:spPr/>
      <dgm:t>
        <a:bodyPr/>
        <a:lstStyle/>
        <a:p>
          <a:endParaRPr lang="zh-CN" altLang="en-US"/>
        </a:p>
      </dgm:t>
    </dgm:pt>
    <dgm:pt modelId="{D898C655-9B5D-4913-BDE0-D6309C341A54}">
      <dgm:prSet/>
      <dgm:spPr>
        <a:solidFill>
          <a:srgbClr val="FFC000"/>
        </a:solidFill>
      </dgm:spPr>
      <dgm:t>
        <a:bodyPr/>
        <a:lstStyle/>
        <a:p>
          <a:r>
            <a:rPr lang="en-US" altLang="zh-CN" b="1" dirty="0">
              <a:solidFill>
                <a:schemeClr val="tx1"/>
              </a:solidFill>
            </a:rPr>
            <a:t>N-step Q learning</a:t>
          </a:r>
          <a:endParaRPr lang="zh-CN" altLang="en-US" b="1" dirty="0">
            <a:solidFill>
              <a:schemeClr val="tx1"/>
            </a:solidFill>
          </a:endParaRPr>
        </a:p>
      </dgm:t>
    </dgm:pt>
    <dgm:pt modelId="{3EA18451-2511-4ACD-BE97-DA9848DDE294}" type="parTrans" cxnId="{AC805B78-9262-4101-9128-1A8CCE99E404}">
      <dgm:prSet/>
      <dgm:spPr/>
      <dgm:t>
        <a:bodyPr/>
        <a:lstStyle/>
        <a:p>
          <a:endParaRPr lang="zh-CN" altLang="en-US"/>
        </a:p>
      </dgm:t>
    </dgm:pt>
    <dgm:pt modelId="{E060EB9F-2E2C-4388-93DB-6748136F35C9}" type="sibTrans" cxnId="{AC805B78-9262-4101-9128-1A8CCE99E404}">
      <dgm:prSet/>
      <dgm:spPr/>
      <dgm:t>
        <a:bodyPr/>
        <a:lstStyle/>
        <a:p>
          <a:endParaRPr lang="zh-CN" altLang="en-US"/>
        </a:p>
      </dgm:t>
    </dgm:pt>
    <dgm:pt modelId="{AE1E6FFD-5F25-4E01-90E0-33A580576589}">
      <dgm:prSet/>
      <dgm:spPr>
        <a:solidFill>
          <a:srgbClr val="FFC000"/>
        </a:solidFill>
      </dgm:spPr>
      <dgm:t>
        <a:bodyPr/>
        <a:lstStyle/>
        <a:p>
          <a:r>
            <a:rPr lang="en-US" altLang="zh-CN" b="1" dirty="0">
              <a:solidFill>
                <a:schemeClr val="tx1"/>
              </a:solidFill>
            </a:rPr>
            <a:t>N-step Expected </a:t>
          </a:r>
          <a:r>
            <a:rPr lang="en-US" altLang="zh-CN" b="1" dirty="0" err="1">
              <a:solidFill>
                <a:schemeClr val="tx1"/>
              </a:solidFill>
            </a:rPr>
            <a:t>Sarsa</a:t>
          </a:r>
          <a:endParaRPr lang="zh-CN" altLang="en-US" b="1" dirty="0">
            <a:solidFill>
              <a:schemeClr val="tx1"/>
            </a:solidFill>
          </a:endParaRPr>
        </a:p>
      </dgm:t>
    </dgm:pt>
    <dgm:pt modelId="{6A38E6E0-ABCB-42E0-9435-32933367A567}" type="parTrans" cxnId="{CE5C888D-E5F8-41B5-BB03-8517FECB024A}">
      <dgm:prSet/>
      <dgm:spPr/>
      <dgm:t>
        <a:bodyPr/>
        <a:lstStyle/>
        <a:p>
          <a:endParaRPr lang="zh-CN" altLang="en-US"/>
        </a:p>
      </dgm:t>
    </dgm:pt>
    <dgm:pt modelId="{C570B83F-AF2B-4FE4-B8CE-30DF3BEABD13}" type="sibTrans" cxnId="{CE5C888D-E5F8-41B5-BB03-8517FECB024A}">
      <dgm:prSet/>
      <dgm:spPr/>
      <dgm:t>
        <a:bodyPr/>
        <a:lstStyle/>
        <a:p>
          <a:endParaRPr lang="zh-CN" altLang="en-US"/>
        </a:p>
      </dgm:t>
    </dgm:pt>
    <dgm:pt modelId="{19AA32F1-99E8-4C01-8F76-B54CEEEA23AD}">
      <dgm:prSet/>
      <dgm:spPr>
        <a:solidFill>
          <a:srgbClr val="FFC000"/>
        </a:solidFill>
      </dgm:spPr>
      <dgm:t>
        <a:bodyPr/>
        <a:lstStyle/>
        <a:p>
          <a:r>
            <a:rPr lang="en-US" altLang="zh-CN" b="1" dirty="0">
              <a:solidFill>
                <a:schemeClr val="tx1"/>
              </a:solidFill>
            </a:rPr>
            <a:t>N-step  TD prediction</a:t>
          </a:r>
          <a:endParaRPr lang="zh-CN" altLang="en-US" b="1" dirty="0">
            <a:solidFill>
              <a:schemeClr val="tx1"/>
            </a:solidFill>
          </a:endParaRPr>
        </a:p>
      </dgm:t>
    </dgm:pt>
    <dgm:pt modelId="{5FD4156A-EB9B-47F4-AD72-ABF0B8582500}" type="parTrans" cxnId="{326FC821-DA35-409B-A237-C6200AE09C28}">
      <dgm:prSet/>
      <dgm:spPr/>
      <dgm:t>
        <a:bodyPr/>
        <a:lstStyle/>
        <a:p>
          <a:endParaRPr lang="zh-CN" altLang="en-US"/>
        </a:p>
      </dgm:t>
    </dgm:pt>
    <dgm:pt modelId="{6F5090D3-2F0F-4DD0-B3FE-50C7B4E47DD2}" type="sibTrans" cxnId="{326FC821-DA35-409B-A237-C6200AE09C28}">
      <dgm:prSet/>
      <dgm:spPr/>
      <dgm:t>
        <a:bodyPr/>
        <a:lstStyle/>
        <a:p>
          <a:endParaRPr lang="zh-CN" altLang="en-US"/>
        </a:p>
      </dgm:t>
    </dgm:pt>
    <dgm:pt modelId="{C9F74C9A-E1BC-4057-90CB-C3B6CF1EC22F}">
      <dgm:prSet/>
      <dgm:spPr>
        <a:solidFill>
          <a:srgbClr val="FFC000"/>
        </a:solidFill>
      </dgm:spPr>
      <dgm:t>
        <a:bodyPr/>
        <a:lstStyle/>
        <a:p>
          <a:r>
            <a:rPr lang="en-US" altLang="zh-CN" b="1" dirty="0">
              <a:solidFill>
                <a:schemeClr val="tx1"/>
              </a:solidFill>
            </a:rPr>
            <a:t>N-step tree back</a:t>
          </a:r>
          <a:endParaRPr lang="zh-CN" altLang="en-US" b="1" dirty="0">
            <a:solidFill>
              <a:schemeClr val="tx1"/>
            </a:solidFill>
          </a:endParaRPr>
        </a:p>
      </dgm:t>
    </dgm:pt>
    <dgm:pt modelId="{22DF094C-EAAE-4AF8-BB5A-251DC7966BDF}" type="parTrans" cxnId="{1F02C676-C6A3-42F8-B799-E733640016B2}">
      <dgm:prSet/>
      <dgm:spPr/>
      <dgm:t>
        <a:bodyPr/>
        <a:lstStyle/>
        <a:p>
          <a:endParaRPr lang="zh-CN" altLang="en-US"/>
        </a:p>
      </dgm:t>
    </dgm:pt>
    <dgm:pt modelId="{F4CBCED4-ED39-419F-B36C-FCDAC1D86A27}" type="sibTrans" cxnId="{1F02C676-C6A3-42F8-B799-E733640016B2}">
      <dgm:prSet/>
      <dgm:spPr/>
      <dgm:t>
        <a:bodyPr/>
        <a:lstStyle/>
        <a:p>
          <a:endParaRPr lang="zh-CN" altLang="en-US"/>
        </a:p>
      </dgm:t>
    </dgm:pt>
    <dgm:pt modelId="{11591B91-467E-4F95-9BA0-375B219528D1}" type="pres">
      <dgm:prSet presAssocID="{15E8036B-5B94-49A3-9781-603F7CF2D05C}" presName="hierChild1" presStyleCnt="0">
        <dgm:presLayoutVars>
          <dgm:orgChart val="1"/>
          <dgm:chPref val="1"/>
          <dgm:dir/>
          <dgm:animOne val="branch"/>
          <dgm:animLvl val="lvl"/>
          <dgm:resizeHandles/>
        </dgm:presLayoutVars>
      </dgm:prSet>
      <dgm:spPr/>
    </dgm:pt>
    <dgm:pt modelId="{672E2B15-C98B-4ED5-89D0-67DC5DA67017}" type="pres">
      <dgm:prSet presAssocID="{7D8A43AF-4C22-48AA-8C1C-B997EA4BF6E9}" presName="hierRoot1" presStyleCnt="0">
        <dgm:presLayoutVars>
          <dgm:hierBranch val="init"/>
        </dgm:presLayoutVars>
      </dgm:prSet>
      <dgm:spPr/>
    </dgm:pt>
    <dgm:pt modelId="{2385FA10-CDC5-48D8-A46C-2BECCA950697}" type="pres">
      <dgm:prSet presAssocID="{7D8A43AF-4C22-48AA-8C1C-B997EA4BF6E9}" presName="rootComposite1" presStyleCnt="0"/>
      <dgm:spPr/>
    </dgm:pt>
    <dgm:pt modelId="{A0EAFF4F-87FD-411B-AED3-B35A98333CD8}" type="pres">
      <dgm:prSet presAssocID="{7D8A43AF-4C22-48AA-8C1C-B997EA4BF6E9}" presName="rootText1" presStyleLbl="node0" presStyleIdx="0" presStyleCnt="1">
        <dgm:presLayoutVars>
          <dgm:chPref val="3"/>
        </dgm:presLayoutVars>
      </dgm:prSet>
      <dgm:spPr/>
    </dgm:pt>
    <dgm:pt modelId="{30720BC6-D2A6-43F9-9255-80F97B95D404}" type="pres">
      <dgm:prSet presAssocID="{7D8A43AF-4C22-48AA-8C1C-B997EA4BF6E9}" presName="rootConnector1" presStyleLbl="node1" presStyleIdx="0" presStyleCnt="0"/>
      <dgm:spPr/>
    </dgm:pt>
    <dgm:pt modelId="{19A678C4-79C5-433A-9E71-22FCBD21BF2C}" type="pres">
      <dgm:prSet presAssocID="{7D8A43AF-4C22-48AA-8C1C-B997EA4BF6E9}" presName="hierChild2" presStyleCnt="0"/>
      <dgm:spPr/>
    </dgm:pt>
    <dgm:pt modelId="{D8AACCB4-C7FC-4513-AEE8-B7D88055F589}" type="pres">
      <dgm:prSet presAssocID="{908B34B0-FC22-49A6-AB4B-924AC6B34D01}" presName="Name37" presStyleLbl="parChTrans1D2" presStyleIdx="0" presStyleCnt="2"/>
      <dgm:spPr/>
    </dgm:pt>
    <dgm:pt modelId="{2E5E989C-CA90-4CC3-BFDA-8E43E4E9E1CA}" type="pres">
      <dgm:prSet presAssocID="{7F2F9551-3795-4CDF-B9C7-D92CCA620BD5}" presName="hierRoot2" presStyleCnt="0">
        <dgm:presLayoutVars>
          <dgm:hierBranch val="init"/>
        </dgm:presLayoutVars>
      </dgm:prSet>
      <dgm:spPr/>
    </dgm:pt>
    <dgm:pt modelId="{E6437F5E-9871-4709-A155-A5878218A2D4}" type="pres">
      <dgm:prSet presAssocID="{7F2F9551-3795-4CDF-B9C7-D92CCA620BD5}" presName="rootComposite" presStyleCnt="0"/>
      <dgm:spPr/>
    </dgm:pt>
    <dgm:pt modelId="{C8B51421-DEFA-499E-A01F-574C588CC247}" type="pres">
      <dgm:prSet presAssocID="{7F2F9551-3795-4CDF-B9C7-D92CCA620BD5}" presName="rootText" presStyleLbl="node2" presStyleIdx="0" presStyleCnt="2">
        <dgm:presLayoutVars>
          <dgm:chPref val="3"/>
        </dgm:presLayoutVars>
      </dgm:prSet>
      <dgm:spPr/>
    </dgm:pt>
    <dgm:pt modelId="{D0E38FF1-0412-481C-84EB-055A1FC9E1AA}" type="pres">
      <dgm:prSet presAssocID="{7F2F9551-3795-4CDF-B9C7-D92CCA620BD5}" presName="rootConnector" presStyleLbl="node2" presStyleIdx="0" presStyleCnt="2"/>
      <dgm:spPr/>
    </dgm:pt>
    <dgm:pt modelId="{F81AE6B0-C3E7-44AB-8BE6-E0080CE30637}" type="pres">
      <dgm:prSet presAssocID="{7F2F9551-3795-4CDF-B9C7-D92CCA620BD5}" presName="hierChild4" presStyleCnt="0"/>
      <dgm:spPr/>
    </dgm:pt>
    <dgm:pt modelId="{AB25B34C-922D-4578-8B39-306680958A80}" type="pres">
      <dgm:prSet presAssocID="{5FD4156A-EB9B-47F4-AD72-ABF0B8582500}" presName="Name37" presStyleLbl="parChTrans1D3" presStyleIdx="0" presStyleCnt="3"/>
      <dgm:spPr/>
    </dgm:pt>
    <dgm:pt modelId="{E7C54490-FAD4-408A-A56B-52B1CF4CDE8B}" type="pres">
      <dgm:prSet presAssocID="{19AA32F1-99E8-4C01-8F76-B54CEEEA23AD}" presName="hierRoot2" presStyleCnt="0">
        <dgm:presLayoutVars>
          <dgm:hierBranch val="init"/>
        </dgm:presLayoutVars>
      </dgm:prSet>
      <dgm:spPr/>
    </dgm:pt>
    <dgm:pt modelId="{3C0B50EA-5E21-4149-BED8-D3EDAD153B8F}" type="pres">
      <dgm:prSet presAssocID="{19AA32F1-99E8-4C01-8F76-B54CEEEA23AD}" presName="rootComposite" presStyleCnt="0"/>
      <dgm:spPr/>
    </dgm:pt>
    <dgm:pt modelId="{7A03FC50-C007-4681-ABB0-EB79E90958DB}" type="pres">
      <dgm:prSet presAssocID="{19AA32F1-99E8-4C01-8F76-B54CEEEA23AD}" presName="rootText" presStyleLbl="node3" presStyleIdx="0" presStyleCnt="3">
        <dgm:presLayoutVars>
          <dgm:chPref val="3"/>
        </dgm:presLayoutVars>
      </dgm:prSet>
      <dgm:spPr/>
    </dgm:pt>
    <dgm:pt modelId="{89DFF034-4124-4B82-9730-66BAB33654F7}" type="pres">
      <dgm:prSet presAssocID="{19AA32F1-99E8-4C01-8F76-B54CEEEA23AD}" presName="rootConnector" presStyleLbl="node3" presStyleIdx="0" presStyleCnt="3"/>
      <dgm:spPr/>
    </dgm:pt>
    <dgm:pt modelId="{B2B9F901-1AC8-43A0-9CB0-37F9E051B297}" type="pres">
      <dgm:prSet presAssocID="{19AA32F1-99E8-4C01-8F76-B54CEEEA23AD}" presName="hierChild4" presStyleCnt="0"/>
      <dgm:spPr/>
    </dgm:pt>
    <dgm:pt modelId="{0BE36881-E499-40B1-8FE6-0FF2FCA0EC1C}" type="pres">
      <dgm:prSet presAssocID="{19AA32F1-99E8-4C01-8F76-B54CEEEA23AD}" presName="hierChild5" presStyleCnt="0"/>
      <dgm:spPr/>
    </dgm:pt>
    <dgm:pt modelId="{A23CA7DA-5B4D-4F2D-878C-D76008F99E1E}" type="pres">
      <dgm:prSet presAssocID="{7F2F9551-3795-4CDF-B9C7-D92CCA620BD5}" presName="hierChild5" presStyleCnt="0"/>
      <dgm:spPr/>
    </dgm:pt>
    <dgm:pt modelId="{4B942547-E274-4EC4-AF32-333C98B7F8D8}" type="pres">
      <dgm:prSet presAssocID="{07E5C2A0-E1F3-4B91-81C0-A06AEBB69264}" presName="Name37" presStyleLbl="parChTrans1D2" presStyleIdx="1" presStyleCnt="2"/>
      <dgm:spPr/>
    </dgm:pt>
    <dgm:pt modelId="{B583D76B-0FE7-4A16-A8DB-BFE1141AA032}" type="pres">
      <dgm:prSet presAssocID="{C16A9B89-8FD5-4166-811B-70AA8198C14F}" presName="hierRoot2" presStyleCnt="0">
        <dgm:presLayoutVars>
          <dgm:hierBranch val="init"/>
        </dgm:presLayoutVars>
      </dgm:prSet>
      <dgm:spPr/>
    </dgm:pt>
    <dgm:pt modelId="{F83EC12A-5DC7-4228-908C-0199B7558FB6}" type="pres">
      <dgm:prSet presAssocID="{C16A9B89-8FD5-4166-811B-70AA8198C14F}" presName="rootComposite" presStyleCnt="0"/>
      <dgm:spPr/>
    </dgm:pt>
    <dgm:pt modelId="{8C155BDA-01CC-4FB2-A9EA-BAE2B0565058}" type="pres">
      <dgm:prSet presAssocID="{C16A9B89-8FD5-4166-811B-70AA8198C14F}" presName="rootText" presStyleLbl="node2" presStyleIdx="1" presStyleCnt="2">
        <dgm:presLayoutVars>
          <dgm:chPref val="3"/>
        </dgm:presLayoutVars>
      </dgm:prSet>
      <dgm:spPr/>
    </dgm:pt>
    <dgm:pt modelId="{EC0A8833-2FC1-467B-99EE-31DC9CD3E83D}" type="pres">
      <dgm:prSet presAssocID="{C16A9B89-8FD5-4166-811B-70AA8198C14F}" presName="rootConnector" presStyleLbl="node2" presStyleIdx="1" presStyleCnt="2"/>
      <dgm:spPr/>
    </dgm:pt>
    <dgm:pt modelId="{5EC321C0-CEB3-4777-8758-F0ACD217D631}" type="pres">
      <dgm:prSet presAssocID="{C16A9B89-8FD5-4166-811B-70AA8198C14F}" presName="hierChild4" presStyleCnt="0"/>
      <dgm:spPr/>
    </dgm:pt>
    <dgm:pt modelId="{90FEE0BE-6441-4499-BAD4-E5EB8AB0A5BF}" type="pres">
      <dgm:prSet presAssocID="{F4046455-2E39-4443-AB76-4E77149B7C88}" presName="Name37" presStyleLbl="parChTrans1D3" presStyleIdx="1" presStyleCnt="3"/>
      <dgm:spPr/>
    </dgm:pt>
    <dgm:pt modelId="{30C3D261-9A51-4FFD-8371-AACA842EDFA0}" type="pres">
      <dgm:prSet presAssocID="{7E9A5FE1-0A19-435D-8FD6-07EC4C113EE5}" presName="hierRoot2" presStyleCnt="0">
        <dgm:presLayoutVars>
          <dgm:hierBranch val="init"/>
        </dgm:presLayoutVars>
      </dgm:prSet>
      <dgm:spPr/>
    </dgm:pt>
    <dgm:pt modelId="{0AE624BA-F374-4390-8869-DF297F7DAB7D}" type="pres">
      <dgm:prSet presAssocID="{7E9A5FE1-0A19-435D-8FD6-07EC4C113EE5}" presName="rootComposite" presStyleCnt="0"/>
      <dgm:spPr/>
    </dgm:pt>
    <dgm:pt modelId="{0ACD58C3-510F-46E8-B2B8-B8E250D3F0E9}" type="pres">
      <dgm:prSet presAssocID="{7E9A5FE1-0A19-435D-8FD6-07EC4C113EE5}" presName="rootText" presStyleLbl="node3" presStyleIdx="1" presStyleCnt="3">
        <dgm:presLayoutVars>
          <dgm:chPref val="3"/>
        </dgm:presLayoutVars>
      </dgm:prSet>
      <dgm:spPr/>
    </dgm:pt>
    <dgm:pt modelId="{426204ED-01EA-43A6-B4B7-E0C5FA7271FE}" type="pres">
      <dgm:prSet presAssocID="{7E9A5FE1-0A19-435D-8FD6-07EC4C113EE5}" presName="rootConnector" presStyleLbl="node3" presStyleIdx="1" presStyleCnt="3"/>
      <dgm:spPr/>
    </dgm:pt>
    <dgm:pt modelId="{D8A1AD12-3F96-4C04-91BF-EC19E14B65B0}" type="pres">
      <dgm:prSet presAssocID="{7E9A5FE1-0A19-435D-8FD6-07EC4C113EE5}" presName="hierChild4" presStyleCnt="0"/>
      <dgm:spPr/>
    </dgm:pt>
    <dgm:pt modelId="{B4DD4B97-C8C6-4495-8E38-592D73D68388}" type="pres">
      <dgm:prSet presAssocID="{A78DECC9-F5EB-4479-B74A-47C72BCCCD4A}" presName="Name37" presStyleLbl="parChTrans1D4" presStyleIdx="0" presStyleCnt="7"/>
      <dgm:spPr/>
    </dgm:pt>
    <dgm:pt modelId="{DCC98CFE-B7AA-4C26-A7A8-9EA2AF245F94}" type="pres">
      <dgm:prSet presAssocID="{A4D1441B-A18C-4B49-AC9F-22FB51F78408}" presName="hierRoot2" presStyleCnt="0">
        <dgm:presLayoutVars>
          <dgm:hierBranch val="init"/>
        </dgm:presLayoutVars>
      </dgm:prSet>
      <dgm:spPr/>
    </dgm:pt>
    <dgm:pt modelId="{A7F31420-868D-4315-924B-D88FEB80041E}" type="pres">
      <dgm:prSet presAssocID="{A4D1441B-A18C-4B49-AC9F-22FB51F78408}" presName="rootComposite" presStyleCnt="0"/>
      <dgm:spPr/>
    </dgm:pt>
    <dgm:pt modelId="{552967EB-93F5-4D19-AAF2-750FC7D05AF4}" type="pres">
      <dgm:prSet presAssocID="{A4D1441B-A18C-4B49-AC9F-22FB51F78408}" presName="rootText" presStyleLbl="node4" presStyleIdx="0" presStyleCnt="7">
        <dgm:presLayoutVars>
          <dgm:chPref val="3"/>
        </dgm:presLayoutVars>
      </dgm:prSet>
      <dgm:spPr/>
    </dgm:pt>
    <dgm:pt modelId="{FDC7675C-5E89-411C-8DC5-EB169BE65B03}" type="pres">
      <dgm:prSet presAssocID="{A4D1441B-A18C-4B49-AC9F-22FB51F78408}" presName="rootConnector" presStyleLbl="node4" presStyleIdx="0" presStyleCnt="7"/>
      <dgm:spPr/>
    </dgm:pt>
    <dgm:pt modelId="{B5FCDDF2-C135-4774-8765-7C90E52D8E7B}" type="pres">
      <dgm:prSet presAssocID="{A4D1441B-A18C-4B49-AC9F-22FB51F78408}" presName="hierChild4" presStyleCnt="0"/>
      <dgm:spPr/>
    </dgm:pt>
    <dgm:pt modelId="{638649CF-A3A3-4808-94A1-5D8847F5B072}" type="pres">
      <dgm:prSet presAssocID="{C083F060-5890-4F92-B7FA-C3C7F3966510}" presName="Name37" presStyleLbl="parChTrans1D4" presStyleIdx="1" presStyleCnt="7"/>
      <dgm:spPr/>
    </dgm:pt>
    <dgm:pt modelId="{39CEF820-AA90-440C-96CB-9EBC04856150}" type="pres">
      <dgm:prSet presAssocID="{FAF0149A-3D5D-4E98-BDCF-1C330232F74B}" presName="hierRoot2" presStyleCnt="0">
        <dgm:presLayoutVars>
          <dgm:hierBranch val="init"/>
        </dgm:presLayoutVars>
      </dgm:prSet>
      <dgm:spPr/>
    </dgm:pt>
    <dgm:pt modelId="{113CF405-8406-424E-B978-85B2DE8B6D1D}" type="pres">
      <dgm:prSet presAssocID="{FAF0149A-3D5D-4E98-BDCF-1C330232F74B}" presName="rootComposite" presStyleCnt="0"/>
      <dgm:spPr/>
    </dgm:pt>
    <dgm:pt modelId="{39A864F1-1342-4B7C-A6BD-527E53C0E7A6}" type="pres">
      <dgm:prSet presAssocID="{FAF0149A-3D5D-4E98-BDCF-1C330232F74B}" presName="rootText" presStyleLbl="node4" presStyleIdx="1" presStyleCnt="7">
        <dgm:presLayoutVars>
          <dgm:chPref val="3"/>
        </dgm:presLayoutVars>
      </dgm:prSet>
      <dgm:spPr/>
    </dgm:pt>
    <dgm:pt modelId="{F3A2C042-5A40-45E0-AD35-CE7C84D42288}" type="pres">
      <dgm:prSet presAssocID="{FAF0149A-3D5D-4E98-BDCF-1C330232F74B}" presName="rootConnector" presStyleLbl="node4" presStyleIdx="1" presStyleCnt="7"/>
      <dgm:spPr/>
    </dgm:pt>
    <dgm:pt modelId="{6ABFE2FB-29E3-4A6B-AE8C-0AE246F12316}" type="pres">
      <dgm:prSet presAssocID="{FAF0149A-3D5D-4E98-BDCF-1C330232F74B}" presName="hierChild4" presStyleCnt="0"/>
      <dgm:spPr/>
    </dgm:pt>
    <dgm:pt modelId="{F2B6ACB5-04C6-4C5F-80EE-65B83C7659A5}" type="pres">
      <dgm:prSet presAssocID="{FAF0149A-3D5D-4E98-BDCF-1C330232F74B}" presName="hierChild5" presStyleCnt="0"/>
      <dgm:spPr/>
    </dgm:pt>
    <dgm:pt modelId="{813C0C12-FC5E-4FAA-B025-CC9B53B4D484}" type="pres">
      <dgm:prSet presAssocID="{A4D1441B-A18C-4B49-AC9F-22FB51F78408}" presName="hierChild5" presStyleCnt="0"/>
      <dgm:spPr/>
    </dgm:pt>
    <dgm:pt modelId="{FBE9CA45-EEF8-4069-8CFA-EC02DD064AB2}" type="pres">
      <dgm:prSet presAssocID="{7E9A5FE1-0A19-435D-8FD6-07EC4C113EE5}" presName="hierChild5" presStyleCnt="0"/>
      <dgm:spPr/>
    </dgm:pt>
    <dgm:pt modelId="{8609DDA5-744F-4274-9A86-0F80F1CDA3A3}" type="pres">
      <dgm:prSet presAssocID="{E0A1B471-CD55-4172-9701-32D4B0FEE9A1}" presName="Name37" presStyleLbl="parChTrans1D3" presStyleIdx="2" presStyleCnt="3"/>
      <dgm:spPr/>
    </dgm:pt>
    <dgm:pt modelId="{84959A5F-FB01-4FB2-9AF2-ED321C39B321}" type="pres">
      <dgm:prSet presAssocID="{077193CF-54A7-442E-A721-85C5ECFF210B}" presName="hierRoot2" presStyleCnt="0">
        <dgm:presLayoutVars>
          <dgm:hierBranch val="init"/>
        </dgm:presLayoutVars>
      </dgm:prSet>
      <dgm:spPr/>
    </dgm:pt>
    <dgm:pt modelId="{71141317-F46B-493E-B681-859D64D110F1}" type="pres">
      <dgm:prSet presAssocID="{077193CF-54A7-442E-A721-85C5ECFF210B}" presName="rootComposite" presStyleCnt="0"/>
      <dgm:spPr/>
    </dgm:pt>
    <dgm:pt modelId="{AC08617F-6811-4B6B-9680-F1BFCDAE8ACA}" type="pres">
      <dgm:prSet presAssocID="{077193CF-54A7-442E-A721-85C5ECFF210B}" presName="rootText" presStyleLbl="node3" presStyleIdx="2" presStyleCnt="3">
        <dgm:presLayoutVars>
          <dgm:chPref val="3"/>
        </dgm:presLayoutVars>
      </dgm:prSet>
      <dgm:spPr/>
    </dgm:pt>
    <dgm:pt modelId="{990BF7E8-5AB4-4D88-A433-B1D0BD40F8D3}" type="pres">
      <dgm:prSet presAssocID="{077193CF-54A7-442E-A721-85C5ECFF210B}" presName="rootConnector" presStyleLbl="node3" presStyleIdx="2" presStyleCnt="3"/>
      <dgm:spPr/>
    </dgm:pt>
    <dgm:pt modelId="{1929E41A-8042-4AB4-A929-D6BD1869A9B2}" type="pres">
      <dgm:prSet presAssocID="{077193CF-54A7-442E-A721-85C5ECFF210B}" presName="hierChild4" presStyleCnt="0"/>
      <dgm:spPr/>
    </dgm:pt>
    <dgm:pt modelId="{D0CB819A-FA67-4235-A10C-E66955FC9EC2}" type="pres">
      <dgm:prSet presAssocID="{992D1E78-EA2F-43C5-92B0-85BC6E4F9941}" presName="Name37" presStyleLbl="parChTrans1D4" presStyleIdx="2" presStyleCnt="7"/>
      <dgm:spPr/>
    </dgm:pt>
    <dgm:pt modelId="{6870ABDD-1AA7-445B-8421-D581D707EF76}" type="pres">
      <dgm:prSet presAssocID="{A58B88CD-E371-41A6-8AF5-0AA9A0C9F25B}" presName="hierRoot2" presStyleCnt="0">
        <dgm:presLayoutVars>
          <dgm:hierBranch val="init"/>
        </dgm:presLayoutVars>
      </dgm:prSet>
      <dgm:spPr/>
    </dgm:pt>
    <dgm:pt modelId="{42B171DE-C985-4004-91B2-AEDFD4458571}" type="pres">
      <dgm:prSet presAssocID="{A58B88CD-E371-41A6-8AF5-0AA9A0C9F25B}" presName="rootComposite" presStyleCnt="0"/>
      <dgm:spPr/>
    </dgm:pt>
    <dgm:pt modelId="{39D79918-32A0-418C-BDF9-13FBF1BE59CE}" type="pres">
      <dgm:prSet presAssocID="{A58B88CD-E371-41A6-8AF5-0AA9A0C9F25B}" presName="rootText" presStyleLbl="node4" presStyleIdx="2" presStyleCnt="7">
        <dgm:presLayoutVars>
          <dgm:chPref val="3"/>
        </dgm:presLayoutVars>
      </dgm:prSet>
      <dgm:spPr/>
    </dgm:pt>
    <dgm:pt modelId="{7115E3AC-252C-43FE-9879-A7BEDFD6EF1C}" type="pres">
      <dgm:prSet presAssocID="{A58B88CD-E371-41A6-8AF5-0AA9A0C9F25B}" presName="rootConnector" presStyleLbl="node4" presStyleIdx="2" presStyleCnt="7"/>
      <dgm:spPr/>
    </dgm:pt>
    <dgm:pt modelId="{1B3CBB57-8FF7-42FE-8EC3-03DDDC223B6E}" type="pres">
      <dgm:prSet presAssocID="{A58B88CD-E371-41A6-8AF5-0AA9A0C9F25B}" presName="hierChild4" presStyleCnt="0"/>
      <dgm:spPr/>
    </dgm:pt>
    <dgm:pt modelId="{C44B4E24-C888-4000-9454-5B02F62FAF19}" type="pres">
      <dgm:prSet presAssocID="{3EA18451-2511-4ACD-BE97-DA9848DDE294}" presName="Name37" presStyleLbl="parChTrans1D4" presStyleIdx="3" presStyleCnt="7"/>
      <dgm:spPr/>
    </dgm:pt>
    <dgm:pt modelId="{8D480C9D-7316-4096-92CC-0FC54A59318F}" type="pres">
      <dgm:prSet presAssocID="{D898C655-9B5D-4913-BDE0-D6309C341A54}" presName="hierRoot2" presStyleCnt="0">
        <dgm:presLayoutVars>
          <dgm:hierBranch val="init"/>
        </dgm:presLayoutVars>
      </dgm:prSet>
      <dgm:spPr/>
    </dgm:pt>
    <dgm:pt modelId="{70A1327E-6779-4891-A332-DEF66060546E}" type="pres">
      <dgm:prSet presAssocID="{D898C655-9B5D-4913-BDE0-D6309C341A54}" presName="rootComposite" presStyleCnt="0"/>
      <dgm:spPr/>
    </dgm:pt>
    <dgm:pt modelId="{C3A507A0-8FD1-408E-A49D-7886354C05A0}" type="pres">
      <dgm:prSet presAssocID="{D898C655-9B5D-4913-BDE0-D6309C341A54}" presName="rootText" presStyleLbl="node4" presStyleIdx="3" presStyleCnt="7">
        <dgm:presLayoutVars>
          <dgm:chPref val="3"/>
        </dgm:presLayoutVars>
      </dgm:prSet>
      <dgm:spPr/>
    </dgm:pt>
    <dgm:pt modelId="{AB067BC4-6F39-47FD-99E1-ECE5334686F4}" type="pres">
      <dgm:prSet presAssocID="{D898C655-9B5D-4913-BDE0-D6309C341A54}" presName="rootConnector" presStyleLbl="node4" presStyleIdx="3" presStyleCnt="7"/>
      <dgm:spPr/>
    </dgm:pt>
    <dgm:pt modelId="{3FB87333-7943-46DA-9E1F-F58B5666CD6E}" type="pres">
      <dgm:prSet presAssocID="{D898C655-9B5D-4913-BDE0-D6309C341A54}" presName="hierChild4" presStyleCnt="0"/>
      <dgm:spPr/>
    </dgm:pt>
    <dgm:pt modelId="{70DA4926-A3F9-48F2-BB0A-C42C9F6E554F}" type="pres">
      <dgm:prSet presAssocID="{D898C655-9B5D-4913-BDE0-D6309C341A54}" presName="hierChild5" presStyleCnt="0"/>
      <dgm:spPr/>
    </dgm:pt>
    <dgm:pt modelId="{2E445AF2-4FAB-401B-936A-84ABE7209401}" type="pres">
      <dgm:prSet presAssocID="{A58B88CD-E371-41A6-8AF5-0AA9A0C9F25B}" presName="hierChild5" presStyleCnt="0"/>
      <dgm:spPr/>
    </dgm:pt>
    <dgm:pt modelId="{B270E47F-157B-4EDB-A80F-ADC0E4562CD5}" type="pres">
      <dgm:prSet presAssocID="{6A277D70-A57D-499D-AC2B-886D1A72FA76}" presName="Name37" presStyleLbl="parChTrans1D4" presStyleIdx="4" presStyleCnt="7"/>
      <dgm:spPr/>
    </dgm:pt>
    <dgm:pt modelId="{7C1764CE-F56E-46EE-B978-09A5D11CA079}" type="pres">
      <dgm:prSet presAssocID="{DAB7C554-0A29-42D0-83CB-91A915D32E76}" presName="hierRoot2" presStyleCnt="0">
        <dgm:presLayoutVars>
          <dgm:hierBranch val="init"/>
        </dgm:presLayoutVars>
      </dgm:prSet>
      <dgm:spPr/>
    </dgm:pt>
    <dgm:pt modelId="{BC986F81-2D03-4F29-BF2C-A0468263A126}" type="pres">
      <dgm:prSet presAssocID="{DAB7C554-0A29-42D0-83CB-91A915D32E76}" presName="rootComposite" presStyleCnt="0"/>
      <dgm:spPr/>
    </dgm:pt>
    <dgm:pt modelId="{B41AD2BC-5D4D-4446-9597-116588984EA3}" type="pres">
      <dgm:prSet presAssocID="{DAB7C554-0A29-42D0-83CB-91A915D32E76}" presName="rootText" presStyleLbl="node4" presStyleIdx="4" presStyleCnt="7">
        <dgm:presLayoutVars>
          <dgm:chPref val="3"/>
        </dgm:presLayoutVars>
      </dgm:prSet>
      <dgm:spPr/>
    </dgm:pt>
    <dgm:pt modelId="{B213F8BB-EBEC-4FDE-8EDA-14697EFBEEAC}" type="pres">
      <dgm:prSet presAssocID="{DAB7C554-0A29-42D0-83CB-91A915D32E76}" presName="rootConnector" presStyleLbl="node4" presStyleIdx="4" presStyleCnt="7"/>
      <dgm:spPr/>
    </dgm:pt>
    <dgm:pt modelId="{A37E9FB4-ED4C-4953-8066-5EA8F4EA4AD8}" type="pres">
      <dgm:prSet presAssocID="{DAB7C554-0A29-42D0-83CB-91A915D32E76}" presName="hierChild4" presStyleCnt="0"/>
      <dgm:spPr/>
    </dgm:pt>
    <dgm:pt modelId="{3ECFC715-EA40-47A3-81F5-96052B72BD20}" type="pres">
      <dgm:prSet presAssocID="{6A38E6E0-ABCB-42E0-9435-32933367A567}" presName="Name37" presStyleLbl="parChTrans1D4" presStyleIdx="5" presStyleCnt="7"/>
      <dgm:spPr/>
    </dgm:pt>
    <dgm:pt modelId="{9FB3C371-240C-481D-927E-0A847C6DFE6F}" type="pres">
      <dgm:prSet presAssocID="{AE1E6FFD-5F25-4E01-90E0-33A580576589}" presName="hierRoot2" presStyleCnt="0">
        <dgm:presLayoutVars>
          <dgm:hierBranch val="init"/>
        </dgm:presLayoutVars>
      </dgm:prSet>
      <dgm:spPr/>
    </dgm:pt>
    <dgm:pt modelId="{BDFD8D9D-BAA1-4E47-8A16-8D0D445EA838}" type="pres">
      <dgm:prSet presAssocID="{AE1E6FFD-5F25-4E01-90E0-33A580576589}" presName="rootComposite" presStyleCnt="0"/>
      <dgm:spPr/>
    </dgm:pt>
    <dgm:pt modelId="{67148D9F-2AA4-4161-86A8-3E59D4FF2412}" type="pres">
      <dgm:prSet presAssocID="{AE1E6FFD-5F25-4E01-90E0-33A580576589}" presName="rootText" presStyleLbl="node4" presStyleIdx="5" presStyleCnt="7">
        <dgm:presLayoutVars>
          <dgm:chPref val="3"/>
        </dgm:presLayoutVars>
      </dgm:prSet>
      <dgm:spPr/>
    </dgm:pt>
    <dgm:pt modelId="{D371EB3B-A5F6-414F-9F66-7F339C36D864}" type="pres">
      <dgm:prSet presAssocID="{AE1E6FFD-5F25-4E01-90E0-33A580576589}" presName="rootConnector" presStyleLbl="node4" presStyleIdx="5" presStyleCnt="7"/>
      <dgm:spPr/>
    </dgm:pt>
    <dgm:pt modelId="{680DDF84-72D3-4BE6-8975-A93D9618463B}" type="pres">
      <dgm:prSet presAssocID="{AE1E6FFD-5F25-4E01-90E0-33A580576589}" presName="hierChild4" presStyleCnt="0"/>
      <dgm:spPr/>
    </dgm:pt>
    <dgm:pt modelId="{0F7781C0-31B0-4B06-B0EE-265122B6B9D6}" type="pres">
      <dgm:prSet presAssocID="{AE1E6FFD-5F25-4E01-90E0-33A580576589}" presName="hierChild5" presStyleCnt="0"/>
      <dgm:spPr/>
    </dgm:pt>
    <dgm:pt modelId="{AF2235A8-253F-4345-927A-4E8F33D2CCF9}" type="pres">
      <dgm:prSet presAssocID="{DAB7C554-0A29-42D0-83CB-91A915D32E76}" presName="hierChild5" presStyleCnt="0"/>
      <dgm:spPr/>
    </dgm:pt>
    <dgm:pt modelId="{AE4DA614-67AD-4348-BB00-5D12117E6D6F}" type="pres">
      <dgm:prSet presAssocID="{22DF094C-EAAE-4AF8-BB5A-251DC7966BDF}" presName="Name37" presStyleLbl="parChTrans1D4" presStyleIdx="6" presStyleCnt="7"/>
      <dgm:spPr/>
    </dgm:pt>
    <dgm:pt modelId="{18F8ADAC-D5D9-40AD-A36E-E8B892F37E63}" type="pres">
      <dgm:prSet presAssocID="{C9F74C9A-E1BC-4057-90CB-C3B6CF1EC22F}" presName="hierRoot2" presStyleCnt="0">
        <dgm:presLayoutVars>
          <dgm:hierBranch val="init"/>
        </dgm:presLayoutVars>
      </dgm:prSet>
      <dgm:spPr/>
    </dgm:pt>
    <dgm:pt modelId="{959A680D-50BE-42CF-BDBF-F6348FFD9035}" type="pres">
      <dgm:prSet presAssocID="{C9F74C9A-E1BC-4057-90CB-C3B6CF1EC22F}" presName="rootComposite" presStyleCnt="0"/>
      <dgm:spPr/>
    </dgm:pt>
    <dgm:pt modelId="{5FD09E3F-BC20-4831-A418-C787BFF3F7AB}" type="pres">
      <dgm:prSet presAssocID="{C9F74C9A-E1BC-4057-90CB-C3B6CF1EC22F}" presName="rootText" presStyleLbl="node4" presStyleIdx="6" presStyleCnt="7">
        <dgm:presLayoutVars>
          <dgm:chPref val="3"/>
        </dgm:presLayoutVars>
      </dgm:prSet>
      <dgm:spPr/>
    </dgm:pt>
    <dgm:pt modelId="{795EFB35-C6E5-4B93-898B-D71693B7B7D7}" type="pres">
      <dgm:prSet presAssocID="{C9F74C9A-E1BC-4057-90CB-C3B6CF1EC22F}" presName="rootConnector" presStyleLbl="node4" presStyleIdx="6" presStyleCnt="7"/>
      <dgm:spPr/>
    </dgm:pt>
    <dgm:pt modelId="{7B66850C-22C3-4EAC-B2E9-3AF70C861598}" type="pres">
      <dgm:prSet presAssocID="{C9F74C9A-E1BC-4057-90CB-C3B6CF1EC22F}" presName="hierChild4" presStyleCnt="0"/>
      <dgm:spPr/>
    </dgm:pt>
    <dgm:pt modelId="{EA21D58D-44FA-4A9A-BA63-8F528386C3DD}" type="pres">
      <dgm:prSet presAssocID="{C9F74C9A-E1BC-4057-90CB-C3B6CF1EC22F}" presName="hierChild5" presStyleCnt="0"/>
      <dgm:spPr/>
    </dgm:pt>
    <dgm:pt modelId="{FB548298-FA85-4D2F-8F7D-E745A2E1A5B3}" type="pres">
      <dgm:prSet presAssocID="{077193CF-54A7-442E-A721-85C5ECFF210B}" presName="hierChild5" presStyleCnt="0"/>
      <dgm:spPr/>
    </dgm:pt>
    <dgm:pt modelId="{80A53A59-3D3F-4EA8-A69C-5B072E875DD0}" type="pres">
      <dgm:prSet presAssocID="{C16A9B89-8FD5-4166-811B-70AA8198C14F}" presName="hierChild5" presStyleCnt="0"/>
      <dgm:spPr/>
    </dgm:pt>
    <dgm:pt modelId="{F079F67C-CE1B-493A-9F4A-3BD1A98700FD}" type="pres">
      <dgm:prSet presAssocID="{7D8A43AF-4C22-48AA-8C1C-B997EA4BF6E9}" presName="hierChild3" presStyleCnt="0"/>
      <dgm:spPr/>
    </dgm:pt>
  </dgm:ptLst>
  <dgm:cxnLst>
    <dgm:cxn modelId="{0DC32B00-53D8-4657-A14B-54887FB9CB99}" srcId="{077193CF-54A7-442E-A721-85C5ECFF210B}" destId="{DAB7C554-0A29-42D0-83CB-91A915D32E76}" srcOrd="1" destOrd="0" parTransId="{6A277D70-A57D-499D-AC2B-886D1A72FA76}" sibTransId="{6D648D7A-E61F-41B4-9877-72E4D864D990}"/>
    <dgm:cxn modelId="{0A252F00-49FB-4124-8E29-9F652CA20144}" type="presOf" srcId="{E0A1B471-CD55-4172-9701-32D4B0FEE9A1}" destId="{8609DDA5-744F-4274-9A86-0F80F1CDA3A3}" srcOrd="0" destOrd="0" presId="urn:microsoft.com/office/officeart/2005/8/layout/orgChart1"/>
    <dgm:cxn modelId="{BCC98006-C3C4-4569-8E1D-58D86EFA3B6C}" srcId="{7E9A5FE1-0A19-435D-8FD6-07EC4C113EE5}" destId="{A4D1441B-A18C-4B49-AC9F-22FB51F78408}" srcOrd="0" destOrd="0" parTransId="{A78DECC9-F5EB-4479-B74A-47C72BCCCD4A}" sibTransId="{282BF4AB-7DBB-4B62-A7A3-EB5499DF9521}"/>
    <dgm:cxn modelId="{6BA4AC09-51EE-4231-B69E-73E7F0930C12}" type="presOf" srcId="{AE1E6FFD-5F25-4E01-90E0-33A580576589}" destId="{D371EB3B-A5F6-414F-9F66-7F339C36D864}" srcOrd="1" destOrd="0" presId="urn:microsoft.com/office/officeart/2005/8/layout/orgChart1"/>
    <dgm:cxn modelId="{3AA01A10-7DC8-40F4-B9AD-4D373C1E82F3}" type="presOf" srcId="{3EA18451-2511-4ACD-BE97-DA9848DDE294}" destId="{C44B4E24-C888-4000-9454-5B02F62FAF19}" srcOrd="0" destOrd="0" presId="urn:microsoft.com/office/officeart/2005/8/layout/orgChart1"/>
    <dgm:cxn modelId="{359DEC16-2BC6-4EFA-B35D-0CC6DB211320}" type="presOf" srcId="{FAF0149A-3D5D-4E98-BDCF-1C330232F74B}" destId="{39A864F1-1342-4B7C-A6BD-527E53C0E7A6}" srcOrd="0" destOrd="0" presId="urn:microsoft.com/office/officeart/2005/8/layout/orgChart1"/>
    <dgm:cxn modelId="{326FC821-DA35-409B-A237-C6200AE09C28}" srcId="{7F2F9551-3795-4CDF-B9C7-D92CCA620BD5}" destId="{19AA32F1-99E8-4C01-8F76-B54CEEEA23AD}" srcOrd="0" destOrd="0" parTransId="{5FD4156A-EB9B-47F4-AD72-ABF0B8582500}" sibTransId="{6F5090D3-2F0F-4DD0-B3FE-50C7B4E47DD2}"/>
    <dgm:cxn modelId="{9002C628-C0C6-4CF9-A141-7D99F537211E}" srcId="{C16A9B89-8FD5-4166-811B-70AA8198C14F}" destId="{7E9A5FE1-0A19-435D-8FD6-07EC4C113EE5}" srcOrd="0" destOrd="0" parTransId="{F4046455-2E39-4443-AB76-4E77149B7C88}" sibTransId="{7E68FC45-323E-4D32-9246-AB701E2133C2}"/>
    <dgm:cxn modelId="{9FA28A2B-DA04-460F-8A61-0010ACD51A15}" type="presOf" srcId="{7D8A43AF-4C22-48AA-8C1C-B997EA4BF6E9}" destId="{30720BC6-D2A6-43F9-9255-80F97B95D404}" srcOrd="1" destOrd="0" presId="urn:microsoft.com/office/officeart/2005/8/layout/orgChart1"/>
    <dgm:cxn modelId="{A1E4BE31-0900-463A-B697-655C3B80BB8F}" type="presOf" srcId="{C9F74C9A-E1BC-4057-90CB-C3B6CF1EC22F}" destId="{5FD09E3F-BC20-4831-A418-C787BFF3F7AB}" srcOrd="0" destOrd="0" presId="urn:microsoft.com/office/officeart/2005/8/layout/orgChart1"/>
    <dgm:cxn modelId="{D0CD1A3C-0276-413A-B454-BE6937981967}" type="presOf" srcId="{7E9A5FE1-0A19-435D-8FD6-07EC4C113EE5}" destId="{426204ED-01EA-43A6-B4B7-E0C5FA7271FE}" srcOrd="1" destOrd="0" presId="urn:microsoft.com/office/officeart/2005/8/layout/orgChart1"/>
    <dgm:cxn modelId="{DEED9C60-76EF-4044-B280-FC923D57F139}" type="presOf" srcId="{7E9A5FE1-0A19-435D-8FD6-07EC4C113EE5}" destId="{0ACD58C3-510F-46E8-B2B8-B8E250D3F0E9}" srcOrd="0" destOrd="0" presId="urn:microsoft.com/office/officeart/2005/8/layout/orgChart1"/>
    <dgm:cxn modelId="{85A9CF43-D30A-41BA-BD1A-F91E0EB3E6BD}" type="presOf" srcId="{C16A9B89-8FD5-4166-811B-70AA8198C14F}" destId="{EC0A8833-2FC1-467B-99EE-31DC9CD3E83D}" srcOrd="1" destOrd="0" presId="urn:microsoft.com/office/officeart/2005/8/layout/orgChart1"/>
    <dgm:cxn modelId="{969F9F68-8197-4810-ADD0-ABD2B332BC2D}" type="presOf" srcId="{AE1E6FFD-5F25-4E01-90E0-33A580576589}" destId="{67148D9F-2AA4-4161-86A8-3E59D4FF2412}" srcOrd="0" destOrd="0" presId="urn:microsoft.com/office/officeart/2005/8/layout/orgChart1"/>
    <dgm:cxn modelId="{8E7D2B49-7A71-4AF3-BCDC-694755E39DF2}" type="presOf" srcId="{F4046455-2E39-4443-AB76-4E77149B7C88}" destId="{90FEE0BE-6441-4499-BAD4-E5EB8AB0A5BF}" srcOrd="0" destOrd="0" presId="urn:microsoft.com/office/officeart/2005/8/layout/orgChart1"/>
    <dgm:cxn modelId="{121AE96E-54DD-4231-AF5B-FD7A48785E53}" type="presOf" srcId="{DAB7C554-0A29-42D0-83CB-91A915D32E76}" destId="{B213F8BB-EBEC-4FDE-8EDA-14697EFBEEAC}" srcOrd="1" destOrd="0" presId="urn:microsoft.com/office/officeart/2005/8/layout/orgChart1"/>
    <dgm:cxn modelId="{0A8B1C70-2588-4CCA-8409-3DEB880E5765}" type="presOf" srcId="{7F2F9551-3795-4CDF-B9C7-D92CCA620BD5}" destId="{D0E38FF1-0412-481C-84EB-055A1FC9E1AA}" srcOrd="1" destOrd="0" presId="urn:microsoft.com/office/officeart/2005/8/layout/orgChart1"/>
    <dgm:cxn modelId="{E108DB50-1BBE-4F90-A8CC-7CB3D4201961}" type="presOf" srcId="{D898C655-9B5D-4913-BDE0-D6309C341A54}" destId="{AB067BC4-6F39-47FD-99E1-ECE5334686F4}" srcOrd="1" destOrd="0" presId="urn:microsoft.com/office/officeart/2005/8/layout/orgChart1"/>
    <dgm:cxn modelId="{61ADF750-C020-4487-B7C3-48787219930A}" type="presOf" srcId="{A58B88CD-E371-41A6-8AF5-0AA9A0C9F25B}" destId="{39D79918-32A0-418C-BDF9-13FBF1BE59CE}" srcOrd="0" destOrd="0" presId="urn:microsoft.com/office/officeart/2005/8/layout/orgChart1"/>
    <dgm:cxn modelId="{1F02C676-C6A3-42F8-B799-E733640016B2}" srcId="{077193CF-54A7-442E-A721-85C5ECFF210B}" destId="{C9F74C9A-E1BC-4057-90CB-C3B6CF1EC22F}" srcOrd="2" destOrd="0" parTransId="{22DF094C-EAAE-4AF8-BB5A-251DC7966BDF}" sibTransId="{F4CBCED4-ED39-419F-B36C-FCDAC1D86A27}"/>
    <dgm:cxn modelId="{AC805B78-9262-4101-9128-1A8CCE99E404}" srcId="{A58B88CD-E371-41A6-8AF5-0AA9A0C9F25B}" destId="{D898C655-9B5D-4913-BDE0-D6309C341A54}" srcOrd="0" destOrd="0" parTransId="{3EA18451-2511-4ACD-BE97-DA9848DDE294}" sibTransId="{E060EB9F-2E2C-4388-93DB-6748136F35C9}"/>
    <dgm:cxn modelId="{2091527D-EE51-4BE5-B372-676FE9214962}" type="presOf" srcId="{07E5C2A0-E1F3-4B91-81C0-A06AEBB69264}" destId="{4B942547-E274-4EC4-AF32-333C98B7F8D8}" srcOrd="0" destOrd="0" presId="urn:microsoft.com/office/officeart/2005/8/layout/orgChart1"/>
    <dgm:cxn modelId="{41A62A80-CB7B-4EDB-B6AA-73469D7ABE84}" srcId="{A4D1441B-A18C-4B49-AC9F-22FB51F78408}" destId="{FAF0149A-3D5D-4E98-BDCF-1C330232F74B}" srcOrd="0" destOrd="0" parTransId="{C083F060-5890-4F92-B7FA-C3C7F3966510}" sibTransId="{CDDE3423-D524-4D5C-ADD0-07E8F5619EAC}"/>
    <dgm:cxn modelId="{95AC2C81-F2C8-4AA6-A591-854058607283}" type="presOf" srcId="{C16A9B89-8FD5-4166-811B-70AA8198C14F}" destId="{8C155BDA-01CC-4FB2-A9EA-BAE2B0565058}" srcOrd="0" destOrd="0" presId="urn:microsoft.com/office/officeart/2005/8/layout/orgChart1"/>
    <dgm:cxn modelId="{CD92BF84-7638-4A05-B7A9-21B173AE6AAF}" type="presOf" srcId="{6A277D70-A57D-499D-AC2B-886D1A72FA76}" destId="{B270E47F-157B-4EDB-A80F-ADC0E4562CD5}" srcOrd="0" destOrd="0" presId="urn:microsoft.com/office/officeart/2005/8/layout/orgChart1"/>
    <dgm:cxn modelId="{A866DC86-99D1-4EF9-933B-5632920B19CA}" type="presOf" srcId="{077193CF-54A7-442E-A721-85C5ECFF210B}" destId="{AC08617F-6811-4B6B-9680-F1BFCDAE8ACA}" srcOrd="0" destOrd="0" presId="urn:microsoft.com/office/officeart/2005/8/layout/orgChart1"/>
    <dgm:cxn modelId="{CE5C888D-E5F8-41B5-BB03-8517FECB024A}" srcId="{DAB7C554-0A29-42D0-83CB-91A915D32E76}" destId="{AE1E6FFD-5F25-4E01-90E0-33A580576589}" srcOrd="0" destOrd="0" parTransId="{6A38E6E0-ABCB-42E0-9435-32933367A567}" sibTransId="{C570B83F-AF2B-4FE4-B8CE-30DF3BEABD13}"/>
    <dgm:cxn modelId="{C9E1E68E-4926-46B2-99F7-F08DD0649358}" type="presOf" srcId="{077193CF-54A7-442E-A721-85C5ECFF210B}" destId="{990BF7E8-5AB4-4D88-A433-B1D0BD40F8D3}" srcOrd="1" destOrd="0" presId="urn:microsoft.com/office/officeart/2005/8/layout/orgChart1"/>
    <dgm:cxn modelId="{D0833A93-ECC4-4DE1-8711-30E7B72A65E6}" type="presOf" srcId="{D898C655-9B5D-4913-BDE0-D6309C341A54}" destId="{C3A507A0-8FD1-408E-A49D-7886354C05A0}" srcOrd="0" destOrd="0" presId="urn:microsoft.com/office/officeart/2005/8/layout/orgChart1"/>
    <dgm:cxn modelId="{1CF7C693-BDD6-49A8-A0B5-26D599407653}" type="presOf" srcId="{A4D1441B-A18C-4B49-AC9F-22FB51F78408}" destId="{552967EB-93F5-4D19-AAF2-750FC7D05AF4}" srcOrd="0" destOrd="0" presId="urn:microsoft.com/office/officeart/2005/8/layout/orgChart1"/>
    <dgm:cxn modelId="{EF339D96-7E24-4367-B021-6B8235B44437}" type="presOf" srcId="{7D8A43AF-4C22-48AA-8C1C-B997EA4BF6E9}" destId="{A0EAFF4F-87FD-411B-AED3-B35A98333CD8}" srcOrd="0" destOrd="0" presId="urn:microsoft.com/office/officeart/2005/8/layout/orgChart1"/>
    <dgm:cxn modelId="{8E0AA1A0-12DA-430C-8B43-CEC4402DC7C0}" srcId="{7D8A43AF-4C22-48AA-8C1C-B997EA4BF6E9}" destId="{C16A9B89-8FD5-4166-811B-70AA8198C14F}" srcOrd="1" destOrd="0" parTransId="{07E5C2A0-E1F3-4B91-81C0-A06AEBB69264}" sibTransId="{AD3FC25C-F99B-4C09-BAA6-F88F9EF2D10D}"/>
    <dgm:cxn modelId="{9C8EF1A2-EAF4-475E-B027-FD0A61358273}" type="presOf" srcId="{A4D1441B-A18C-4B49-AC9F-22FB51F78408}" destId="{FDC7675C-5E89-411C-8DC5-EB169BE65B03}" srcOrd="1" destOrd="0" presId="urn:microsoft.com/office/officeart/2005/8/layout/orgChart1"/>
    <dgm:cxn modelId="{BDF985AD-AF73-4FB2-B9FE-5231074B4568}" srcId="{077193CF-54A7-442E-A721-85C5ECFF210B}" destId="{A58B88CD-E371-41A6-8AF5-0AA9A0C9F25B}" srcOrd="0" destOrd="0" parTransId="{992D1E78-EA2F-43C5-92B0-85BC6E4F9941}" sibTransId="{A53E9E4B-720F-49CB-9A94-E6AD93C0A030}"/>
    <dgm:cxn modelId="{3B9BCEB3-88CE-46AB-92B2-1337C8BA06E5}" srcId="{C16A9B89-8FD5-4166-811B-70AA8198C14F}" destId="{077193CF-54A7-442E-A721-85C5ECFF210B}" srcOrd="1" destOrd="0" parTransId="{E0A1B471-CD55-4172-9701-32D4B0FEE9A1}" sibTransId="{9FDEB566-A975-4103-B630-3770DF6BE8DC}"/>
    <dgm:cxn modelId="{9A7D73B7-B0C7-4C75-8AAF-1C4A0503FFEC}" type="presOf" srcId="{992D1E78-EA2F-43C5-92B0-85BC6E4F9941}" destId="{D0CB819A-FA67-4235-A10C-E66955FC9EC2}" srcOrd="0" destOrd="0" presId="urn:microsoft.com/office/officeart/2005/8/layout/orgChart1"/>
    <dgm:cxn modelId="{4E52CFBF-B980-4255-84EB-BA5DCB5D2298}" type="presOf" srcId="{22DF094C-EAAE-4AF8-BB5A-251DC7966BDF}" destId="{AE4DA614-67AD-4348-BB00-5D12117E6D6F}" srcOrd="0" destOrd="0" presId="urn:microsoft.com/office/officeart/2005/8/layout/orgChart1"/>
    <dgm:cxn modelId="{DCB8C3C3-8D32-4B0B-9297-499414CFA341}" type="presOf" srcId="{A58B88CD-E371-41A6-8AF5-0AA9A0C9F25B}" destId="{7115E3AC-252C-43FE-9879-A7BEDFD6EF1C}" srcOrd="1" destOrd="0" presId="urn:microsoft.com/office/officeart/2005/8/layout/orgChart1"/>
    <dgm:cxn modelId="{C32782C5-DDD1-4CD1-8C7F-6A408C950F6D}" type="presOf" srcId="{19AA32F1-99E8-4C01-8F76-B54CEEEA23AD}" destId="{7A03FC50-C007-4681-ABB0-EB79E90958DB}" srcOrd="0" destOrd="0" presId="urn:microsoft.com/office/officeart/2005/8/layout/orgChart1"/>
    <dgm:cxn modelId="{CC3E9DC5-1B18-4CFE-8B4B-F74EB865F555}" type="presOf" srcId="{19AA32F1-99E8-4C01-8F76-B54CEEEA23AD}" destId="{89DFF034-4124-4B82-9730-66BAB33654F7}" srcOrd="1" destOrd="0" presId="urn:microsoft.com/office/officeart/2005/8/layout/orgChart1"/>
    <dgm:cxn modelId="{74402FCB-8599-4F12-AF68-761791BF199B}" type="presOf" srcId="{5FD4156A-EB9B-47F4-AD72-ABF0B8582500}" destId="{AB25B34C-922D-4578-8B39-306680958A80}" srcOrd="0" destOrd="0" presId="urn:microsoft.com/office/officeart/2005/8/layout/orgChart1"/>
    <dgm:cxn modelId="{2428E7CF-52C9-43B4-962F-527D0537FC14}" type="presOf" srcId="{908B34B0-FC22-49A6-AB4B-924AC6B34D01}" destId="{D8AACCB4-C7FC-4513-AEE8-B7D88055F589}" srcOrd="0" destOrd="0" presId="urn:microsoft.com/office/officeart/2005/8/layout/orgChart1"/>
    <dgm:cxn modelId="{8C4ABED0-BC62-4F59-A3AD-06BFE7086176}" srcId="{7D8A43AF-4C22-48AA-8C1C-B997EA4BF6E9}" destId="{7F2F9551-3795-4CDF-B9C7-D92CCA620BD5}" srcOrd="0" destOrd="0" parTransId="{908B34B0-FC22-49A6-AB4B-924AC6B34D01}" sibTransId="{677BA802-8FD8-4A01-8E30-2DE6E77201F7}"/>
    <dgm:cxn modelId="{08854DE3-8D52-4BA9-91D0-50E6EFA267C2}" type="presOf" srcId="{6A38E6E0-ABCB-42E0-9435-32933367A567}" destId="{3ECFC715-EA40-47A3-81F5-96052B72BD20}" srcOrd="0" destOrd="0" presId="urn:microsoft.com/office/officeart/2005/8/layout/orgChart1"/>
    <dgm:cxn modelId="{53299AE5-E177-48FC-B149-9E39E9C6D1D7}" type="presOf" srcId="{A78DECC9-F5EB-4479-B74A-47C72BCCCD4A}" destId="{B4DD4B97-C8C6-4495-8E38-592D73D68388}" srcOrd="0" destOrd="0" presId="urn:microsoft.com/office/officeart/2005/8/layout/orgChart1"/>
    <dgm:cxn modelId="{1BBAE0E8-D572-4968-85F5-55CC17ACDF17}" type="presOf" srcId="{DAB7C554-0A29-42D0-83CB-91A915D32E76}" destId="{B41AD2BC-5D4D-4446-9597-116588984EA3}" srcOrd="0" destOrd="0" presId="urn:microsoft.com/office/officeart/2005/8/layout/orgChart1"/>
    <dgm:cxn modelId="{B5E24AED-75BD-43DF-AA75-A96AB6747599}" type="presOf" srcId="{C9F74C9A-E1BC-4057-90CB-C3B6CF1EC22F}" destId="{795EFB35-C6E5-4B93-898B-D71693B7B7D7}" srcOrd="1" destOrd="0" presId="urn:microsoft.com/office/officeart/2005/8/layout/orgChart1"/>
    <dgm:cxn modelId="{CD82ADF4-B9A7-4524-98F6-ED986BD0A61F}" srcId="{15E8036B-5B94-49A3-9781-603F7CF2D05C}" destId="{7D8A43AF-4C22-48AA-8C1C-B997EA4BF6E9}" srcOrd="0" destOrd="0" parTransId="{DA76E4B0-6AC0-4717-9605-2CBE0CCBCD38}" sibTransId="{A269D440-FEFE-421E-980C-3C4DD34A62A1}"/>
    <dgm:cxn modelId="{9C9C57FB-6531-46AE-AD36-8BCC11C74459}" type="presOf" srcId="{7F2F9551-3795-4CDF-B9C7-D92CCA620BD5}" destId="{C8B51421-DEFA-499E-A01F-574C588CC247}" srcOrd="0" destOrd="0" presId="urn:microsoft.com/office/officeart/2005/8/layout/orgChart1"/>
    <dgm:cxn modelId="{98E450FE-D8A6-4FA2-A7DA-2B0C276D83FB}" type="presOf" srcId="{C083F060-5890-4F92-B7FA-C3C7F3966510}" destId="{638649CF-A3A3-4808-94A1-5D8847F5B072}" srcOrd="0" destOrd="0" presId="urn:microsoft.com/office/officeart/2005/8/layout/orgChart1"/>
    <dgm:cxn modelId="{09413FFF-7675-485E-BE37-56658C9E5EEC}" type="presOf" srcId="{FAF0149A-3D5D-4E98-BDCF-1C330232F74B}" destId="{F3A2C042-5A40-45E0-AD35-CE7C84D42288}" srcOrd="1" destOrd="0" presId="urn:microsoft.com/office/officeart/2005/8/layout/orgChart1"/>
    <dgm:cxn modelId="{93C7D0FF-72CA-4684-8E5A-CAC7DC82776C}" type="presOf" srcId="{15E8036B-5B94-49A3-9781-603F7CF2D05C}" destId="{11591B91-467E-4F95-9BA0-375B219528D1}" srcOrd="0" destOrd="0" presId="urn:microsoft.com/office/officeart/2005/8/layout/orgChart1"/>
    <dgm:cxn modelId="{2A78C88D-5F8A-4B88-8F39-6159FFE9D1B4}" type="presParOf" srcId="{11591B91-467E-4F95-9BA0-375B219528D1}" destId="{672E2B15-C98B-4ED5-89D0-67DC5DA67017}" srcOrd="0" destOrd="0" presId="urn:microsoft.com/office/officeart/2005/8/layout/orgChart1"/>
    <dgm:cxn modelId="{B08129D1-FF9F-4E27-A367-B57F2AFA83C3}" type="presParOf" srcId="{672E2B15-C98B-4ED5-89D0-67DC5DA67017}" destId="{2385FA10-CDC5-48D8-A46C-2BECCA950697}" srcOrd="0" destOrd="0" presId="urn:microsoft.com/office/officeart/2005/8/layout/orgChart1"/>
    <dgm:cxn modelId="{F2C42BB4-DC2C-403A-8E8E-756156FBBFF0}" type="presParOf" srcId="{2385FA10-CDC5-48D8-A46C-2BECCA950697}" destId="{A0EAFF4F-87FD-411B-AED3-B35A98333CD8}" srcOrd="0" destOrd="0" presId="urn:microsoft.com/office/officeart/2005/8/layout/orgChart1"/>
    <dgm:cxn modelId="{ED6F8837-9225-4050-9790-249F2D85DCB9}" type="presParOf" srcId="{2385FA10-CDC5-48D8-A46C-2BECCA950697}" destId="{30720BC6-D2A6-43F9-9255-80F97B95D404}" srcOrd="1" destOrd="0" presId="urn:microsoft.com/office/officeart/2005/8/layout/orgChart1"/>
    <dgm:cxn modelId="{CE1D8D19-7A6B-43C7-B2DA-D6298E6EAD32}" type="presParOf" srcId="{672E2B15-C98B-4ED5-89D0-67DC5DA67017}" destId="{19A678C4-79C5-433A-9E71-22FCBD21BF2C}" srcOrd="1" destOrd="0" presId="urn:microsoft.com/office/officeart/2005/8/layout/orgChart1"/>
    <dgm:cxn modelId="{F24E1631-2BB1-4DBA-A906-21AE5D48C6D7}" type="presParOf" srcId="{19A678C4-79C5-433A-9E71-22FCBD21BF2C}" destId="{D8AACCB4-C7FC-4513-AEE8-B7D88055F589}" srcOrd="0" destOrd="0" presId="urn:microsoft.com/office/officeart/2005/8/layout/orgChart1"/>
    <dgm:cxn modelId="{FD7E10DA-ED82-48A5-BBC2-BC833DFE6735}" type="presParOf" srcId="{19A678C4-79C5-433A-9E71-22FCBD21BF2C}" destId="{2E5E989C-CA90-4CC3-BFDA-8E43E4E9E1CA}" srcOrd="1" destOrd="0" presId="urn:microsoft.com/office/officeart/2005/8/layout/orgChart1"/>
    <dgm:cxn modelId="{8FA9EB1C-A972-437C-816B-58D493066A14}" type="presParOf" srcId="{2E5E989C-CA90-4CC3-BFDA-8E43E4E9E1CA}" destId="{E6437F5E-9871-4709-A155-A5878218A2D4}" srcOrd="0" destOrd="0" presId="urn:microsoft.com/office/officeart/2005/8/layout/orgChart1"/>
    <dgm:cxn modelId="{EAC90BBB-C760-4904-BE55-B6922D9EFC36}" type="presParOf" srcId="{E6437F5E-9871-4709-A155-A5878218A2D4}" destId="{C8B51421-DEFA-499E-A01F-574C588CC247}" srcOrd="0" destOrd="0" presId="urn:microsoft.com/office/officeart/2005/8/layout/orgChart1"/>
    <dgm:cxn modelId="{B12BC0B3-5830-48B9-B0F8-93F0943ADF44}" type="presParOf" srcId="{E6437F5E-9871-4709-A155-A5878218A2D4}" destId="{D0E38FF1-0412-481C-84EB-055A1FC9E1AA}" srcOrd="1" destOrd="0" presId="urn:microsoft.com/office/officeart/2005/8/layout/orgChart1"/>
    <dgm:cxn modelId="{3F3E8BF8-D696-4472-B630-82A2013D6615}" type="presParOf" srcId="{2E5E989C-CA90-4CC3-BFDA-8E43E4E9E1CA}" destId="{F81AE6B0-C3E7-44AB-8BE6-E0080CE30637}" srcOrd="1" destOrd="0" presId="urn:microsoft.com/office/officeart/2005/8/layout/orgChart1"/>
    <dgm:cxn modelId="{C38FA5A0-26BE-4E56-AB29-17D7459843EA}" type="presParOf" srcId="{F81AE6B0-C3E7-44AB-8BE6-E0080CE30637}" destId="{AB25B34C-922D-4578-8B39-306680958A80}" srcOrd="0" destOrd="0" presId="urn:microsoft.com/office/officeart/2005/8/layout/orgChart1"/>
    <dgm:cxn modelId="{ECCAE0C3-D983-4167-A598-BD0DEE39CC20}" type="presParOf" srcId="{F81AE6B0-C3E7-44AB-8BE6-E0080CE30637}" destId="{E7C54490-FAD4-408A-A56B-52B1CF4CDE8B}" srcOrd="1" destOrd="0" presId="urn:microsoft.com/office/officeart/2005/8/layout/orgChart1"/>
    <dgm:cxn modelId="{101235D3-A02A-45B9-AA9F-FC2A3878D497}" type="presParOf" srcId="{E7C54490-FAD4-408A-A56B-52B1CF4CDE8B}" destId="{3C0B50EA-5E21-4149-BED8-D3EDAD153B8F}" srcOrd="0" destOrd="0" presId="urn:microsoft.com/office/officeart/2005/8/layout/orgChart1"/>
    <dgm:cxn modelId="{74548A68-C180-4F47-ADB8-326ABE2958D4}" type="presParOf" srcId="{3C0B50EA-5E21-4149-BED8-D3EDAD153B8F}" destId="{7A03FC50-C007-4681-ABB0-EB79E90958DB}" srcOrd="0" destOrd="0" presId="urn:microsoft.com/office/officeart/2005/8/layout/orgChart1"/>
    <dgm:cxn modelId="{E78F9E76-4DCF-4308-841F-E44D63439F64}" type="presParOf" srcId="{3C0B50EA-5E21-4149-BED8-D3EDAD153B8F}" destId="{89DFF034-4124-4B82-9730-66BAB33654F7}" srcOrd="1" destOrd="0" presId="urn:microsoft.com/office/officeart/2005/8/layout/orgChart1"/>
    <dgm:cxn modelId="{1EEAF3A8-A292-4CD8-BF08-102E29EA78CC}" type="presParOf" srcId="{E7C54490-FAD4-408A-A56B-52B1CF4CDE8B}" destId="{B2B9F901-1AC8-43A0-9CB0-37F9E051B297}" srcOrd="1" destOrd="0" presId="urn:microsoft.com/office/officeart/2005/8/layout/orgChart1"/>
    <dgm:cxn modelId="{A79874E2-00FD-491D-B8DC-90E894FAC9ED}" type="presParOf" srcId="{E7C54490-FAD4-408A-A56B-52B1CF4CDE8B}" destId="{0BE36881-E499-40B1-8FE6-0FF2FCA0EC1C}" srcOrd="2" destOrd="0" presId="urn:microsoft.com/office/officeart/2005/8/layout/orgChart1"/>
    <dgm:cxn modelId="{6F64A9BD-579F-4181-8275-828018A093EB}" type="presParOf" srcId="{2E5E989C-CA90-4CC3-BFDA-8E43E4E9E1CA}" destId="{A23CA7DA-5B4D-4F2D-878C-D76008F99E1E}" srcOrd="2" destOrd="0" presId="urn:microsoft.com/office/officeart/2005/8/layout/orgChart1"/>
    <dgm:cxn modelId="{742E0B2B-833F-4309-889E-8E8F03ABB1CD}" type="presParOf" srcId="{19A678C4-79C5-433A-9E71-22FCBD21BF2C}" destId="{4B942547-E274-4EC4-AF32-333C98B7F8D8}" srcOrd="2" destOrd="0" presId="urn:microsoft.com/office/officeart/2005/8/layout/orgChart1"/>
    <dgm:cxn modelId="{E027FD96-9C7D-47ED-8B8A-3B87BF41B44B}" type="presParOf" srcId="{19A678C4-79C5-433A-9E71-22FCBD21BF2C}" destId="{B583D76B-0FE7-4A16-A8DB-BFE1141AA032}" srcOrd="3" destOrd="0" presId="urn:microsoft.com/office/officeart/2005/8/layout/orgChart1"/>
    <dgm:cxn modelId="{E58AB998-83AE-46D8-8EEC-2B7476E621CE}" type="presParOf" srcId="{B583D76B-0FE7-4A16-A8DB-BFE1141AA032}" destId="{F83EC12A-5DC7-4228-908C-0199B7558FB6}" srcOrd="0" destOrd="0" presId="urn:microsoft.com/office/officeart/2005/8/layout/orgChart1"/>
    <dgm:cxn modelId="{0D86DFED-147E-430A-B1EA-D88E2B0B55F5}" type="presParOf" srcId="{F83EC12A-5DC7-4228-908C-0199B7558FB6}" destId="{8C155BDA-01CC-4FB2-A9EA-BAE2B0565058}" srcOrd="0" destOrd="0" presId="urn:microsoft.com/office/officeart/2005/8/layout/orgChart1"/>
    <dgm:cxn modelId="{EC22361B-2D9C-4003-B948-B9DFDF374544}" type="presParOf" srcId="{F83EC12A-5DC7-4228-908C-0199B7558FB6}" destId="{EC0A8833-2FC1-467B-99EE-31DC9CD3E83D}" srcOrd="1" destOrd="0" presId="urn:microsoft.com/office/officeart/2005/8/layout/orgChart1"/>
    <dgm:cxn modelId="{73B4605D-9C5D-4A91-A707-7DBED59D6BE1}" type="presParOf" srcId="{B583D76B-0FE7-4A16-A8DB-BFE1141AA032}" destId="{5EC321C0-CEB3-4777-8758-F0ACD217D631}" srcOrd="1" destOrd="0" presId="urn:microsoft.com/office/officeart/2005/8/layout/orgChart1"/>
    <dgm:cxn modelId="{7AF4008F-A705-4479-B48F-77C6C778678B}" type="presParOf" srcId="{5EC321C0-CEB3-4777-8758-F0ACD217D631}" destId="{90FEE0BE-6441-4499-BAD4-E5EB8AB0A5BF}" srcOrd="0" destOrd="0" presId="urn:microsoft.com/office/officeart/2005/8/layout/orgChart1"/>
    <dgm:cxn modelId="{C300BB76-588A-4C18-8363-3F98E08D9603}" type="presParOf" srcId="{5EC321C0-CEB3-4777-8758-F0ACD217D631}" destId="{30C3D261-9A51-4FFD-8371-AACA842EDFA0}" srcOrd="1" destOrd="0" presId="urn:microsoft.com/office/officeart/2005/8/layout/orgChart1"/>
    <dgm:cxn modelId="{C364D2A5-9C62-4243-96D0-63B197184FB3}" type="presParOf" srcId="{30C3D261-9A51-4FFD-8371-AACA842EDFA0}" destId="{0AE624BA-F374-4390-8869-DF297F7DAB7D}" srcOrd="0" destOrd="0" presId="urn:microsoft.com/office/officeart/2005/8/layout/orgChart1"/>
    <dgm:cxn modelId="{F0022D29-9750-4208-B619-1D548D4E45AA}" type="presParOf" srcId="{0AE624BA-F374-4390-8869-DF297F7DAB7D}" destId="{0ACD58C3-510F-46E8-B2B8-B8E250D3F0E9}" srcOrd="0" destOrd="0" presId="urn:microsoft.com/office/officeart/2005/8/layout/orgChart1"/>
    <dgm:cxn modelId="{3EC30419-79EE-4AAA-AC09-C3324E8D4B10}" type="presParOf" srcId="{0AE624BA-F374-4390-8869-DF297F7DAB7D}" destId="{426204ED-01EA-43A6-B4B7-E0C5FA7271FE}" srcOrd="1" destOrd="0" presId="urn:microsoft.com/office/officeart/2005/8/layout/orgChart1"/>
    <dgm:cxn modelId="{424C9AA8-9BE9-4E4F-B2C0-03192EB52CF8}" type="presParOf" srcId="{30C3D261-9A51-4FFD-8371-AACA842EDFA0}" destId="{D8A1AD12-3F96-4C04-91BF-EC19E14B65B0}" srcOrd="1" destOrd="0" presId="urn:microsoft.com/office/officeart/2005/8/layout/orgChart1"/>
    <dgm:cxn modelId="{5DD9C042-9489-4EFC-BDEB-0EB5CD28D254}" type="presParOf" srcId="{D8A1AD12-3F96-4C04-91BF-EC19E14B65B0}" destId="{B4DD4B97-C8C6-4495-8E38-592D73D68388}" srcOrd="0" destOrd="0" presId="urn:microsoft.com/office/officeart/2005/8/layout/orgChart1"/>
    <dgm:cxn modelId="{A5655142-52F5-47AA-8E84-4F63770316D5}" type="presParOf" srcId="{D8A1AD12-3F96-4C04-91BF-EC19E14B65B0}" destId="{DCC98CFE-B7AA-4C26-A7A8-9EA2AF245F94}" srcOrd="1" destOrd="0" presId="urn:microsoft.com/office/officeart/2005/8/layout/orgChart1"/>
    <dgm:cxn modelId="{245B188D-BA7B-472B-9373-DDD3192B60F0}" type="presParOf" srcId="{DCC98CFE-B7AA-4C26-A7A8-9EA2AF245F94}" destId="{A7F31420-868D-4315-924B-D88FEB80041E}" srcOrd="0" destOrd="0" presId="urn:microsoft.com/office/officeart/2005/8/layout/orgChart1"/>
    <dgm:cxn modelId="{8225675F-5119-4EAC-A352-59AA565BB9D8}" type="presParOf" srcId="{A7F31420-868D-4315-924B-D88FEB80041E}" destId="{552967EB-93F5-4D19-AAF2-750FC7D05AF4}" srcOrd="0" destOrd="0" presId="urn:microsoft.com/office/officeart/2005/8/layout/orgChart1"/>
    <dgm:cxn modelId="{844EB75E-2F3D-4418-8F39-0EC522151B30}" type="presParOf" srcId="{A7F31420-868D-4315-924B-D88FEB80041E}" destId="{FDC7675C-5E89-411C-8DC5-EB169BE65B03}" srcOrd="1" destOrd="0" presId="urn:microsoft.com/office/officeart/2005/8/layout/orgChart1"/>
    <dgm:cxn modelId="{0F57455C-DA1F-4CA4-A269-89E9B26EEDF9}" type="presParOf" srcId="{DCC98CFE-B7AA-4C26-A7A8-9EA2AF245F94}" destId="{B5FCDDF2-C135-4774-8765-7C90E52D8E7B}" srcOrd="1" destOrd="0" presId="urn:microsoft.com/office/officeart/2005/8/layout/orgChart1"/>
    <dgm:cxn modelId="{90F8A04A-F65C-4E4B-88E0-618CEEC3EABA}" type="presParOf" srcId="{B5FCDDF2-C135-4774-8765-7C90E52D8E7B}" destId="{638649CF-A3A3-4808-94A1-5D8847F5B072}" srcOrd="0" destOrd="0" presId="urn:microsoft.com/office/officeart/2005/8/layout/orgChart1"/>
    <dgm:cxn modelId="{9CA07395-F59A-4A19-B35A-2A6EA3AC1530}" type="presParOf" srcId="{B5FCDDF2-C135-4774-8765-7C90E52D8E7B}" destId="{39CEF820-AA90-440C-96CB-9EBC04856150}" srcOrd="1" destOrd="0" presId="urn:microsoft.com/office/officeart/2005/8/layout/orgChart1"/>
    <dgm:cxn modelId="{BE2FAAE3-1978-45AA-BC0F-0E40B1F46421}" type="presParOf" srcId="{39CEF820-AA90-440C-96CB-9EBC04856150}" destId="{113CF405-8406-424E-B978-85B2DE8B6D1D}" srcOrd="0" destOrd="0" presId="urn:microsoft.com/office/officeart/2005/8/layout/orgChart1"/>
    <dgm:cxn modelId="{24837B6E-C8B3-4084-9135-A44E51654535}" type="presParOf" srcId="{113CF405-8406-424E-B978-85B2DE8B6D1D}" destId="{39A864F1-1342-4B7C-A6BD-527E53C0E7A6}" srcOrd="0" destOrd="0" presId="urn:microsoft.com/office/officeart/2005/8/layout/orgChart1"/>
    <dgm:cxn modelId="{CEF7FCFD-E064-4423-86A3-7EE26F00DB73}" type="presParOf" srcId="{113CF405-8406-424E-B978-85B2DE8B6D1D}" destId="{F3A2C042-5A40-45E0-AD35-CE7C84D42288}" srcOrd="1" destOrd="0" presId="urn:microsoft.com/office/officeart/2005/8/layout/orgChart1"/>
    <dgm:cxn modelId="{1C7B0E16-F430-450D-8C2C-25409E5868FC}" type="presParOf" srcId="{39CEF820-AA90-440C-96CB-9EBC04856150}" destId="{6ABFE2FB-29E3-4A6B-AE8C-0AE246F12316}" srcOrd="1" destOrd="0" presId="urn:microsoft.com/office/officeart/2005/8/layout/orgChart1"/>
    <dgm:cxn modelId="{D5ADA86A-CF55-4C63-93EF-B3360A01D5D0}" type="presParOf" srcId="{39CEF820-AA90-440C-96CB-9EBC04856150}" destId="{F2B6ACB5-04C6-4C5F-80EE-65B83C7659A5}" srcOrd="2" destOrd="0" presId="urn:microsoft.com/office/officeart/2005/8/layout/orgChart1"/>
    <dgm:cxn modelId="{C69AE9B9-6C1F-4AC1-AF30-CB4FAC544C3A}" type="presParOf" srcId="{DCC98CFE-B7AA-4C26-A7A8-9EA2AF245F94}" destId="{813C0C12-FC5E-4FAA-B025-CC9B53B4D484}" srcOrd="2" destOrd="0" presId="urn:microsoft.com/office/officeart/2005/8/layout/orgChart1"/>
    <dgm:cxn modelId="{48606F10-7DCE-4308-97AA-4AB2745B608F}" type="presParOf" srcId="{30C3D261-9A51-4FFD-8371-AACA842EDFA0}" destId="{FBE9CA45-EEF8-4069-8CFA-EC02DD064AB2}" srcOrd="2" destOrd="0" presId="urn:microsoft.com/office/officeart/2005/8/layout/orgChart1"/>
    <dgm:cxn modelId="{EF6C6C5C-2104-4AEA-B594-5A82E2B231A7}" type="presParOf" srcId="{5EC321C0-CEB3-4777-8758-F0ACD217D631}" destId="{8609DDA5-744F-4274-9A86-0F80F1CDA3A3}" srcOrd="2" destOrd="0" presId="urn:microsoft.com/office/officeart/2005/8/layout/orgChart1"/>
    <dgm:cxn modelId="{F87DF156-E00A-46D7-A093-EB659986A312}" type="presParOf" srcId="{5EC321C0-CEB3-4777-8758-F0ACD217D631}" destId="{84959A5F-FB01-4FB2-9AF2-ED321C39B321}" srcOrd="3" destOrd="0" presId="urn:microsoft.com/office/officeart/2005/8/layout/orgChart1"/>
    <dgm:cxn modelId="{7B92B33E-165A-4FD2-A36B-D74DAEA03F01}" type="presParOf" srcId="{84959A5F-FB01-4FB2-9AF2-ED321C39B321}" destId="{71141317-F46B-493E-B681-859D64D110F1}" srcOrd="0" destOrd="0" presId="urn:microsoft.com/office/officeart/2005/8/layout/orgChart1"/>
    <dgm:cxn modelId="{E5A93CF4-3C3A-4ADC-BE7F-80C0E783FECD}" type="presParOf" srcId="{71141317-F46B-493E-B681-859D64D110F1}" destId="{AC08617F-6811-4B6B-9680-F1BFCDAE8ACA}" srcOrd="0" destOrd="0" presId="urn:microsoft.com/office/officeart/2005/8/layout/orgChart1"/>
    <dgm:cxn modelId="{65836993-3FC7-4847-B291-847BF5732276}" type="presParOf" srcId="{71141317-F46B-493E-B681-859D64D110F1}" destId="{990BF7E8-5AB4-4D88-A433-B1D0BD40F8D3}" srcOrd="1" destOrd="0" presId="urn:microsoft.com/office/officeart/2005/8/layout/orgChart1"/>
    <dgm:cxn modelId="{224D09D3-128C-40C9-8A8C-08497DFBA886}" type="presParOf" srcId="{84959A5F-FB01-4FB2-9AF2-ED321C39B321}" destId="{1929E41A-8042-4AB4-A929-D6BD1869A9B2}" srcOrd="1" destOrd="0" presId="urn:microsoft.com/office/officeart/2005/8/layout/orgChart1"/>
    <dgm:cxn modelId="{4CB5A976-3B4A-4FC9-B0EA-3F5946EF18C6}" type="presParOf" srcId="{1929E41A-8042-4AB4-A929-D6BD1869A9B2}" destId="{D0CB819A-FA67-4235-A10C-E66955FC9EC2}" srcOrd="0" destOrd="0" presId="urn:microsoft.com/office/officeart/2005/8/layout/orgChart1"/>
    <dgm:cxn modelId="{6EA41201-6AF8-4376-B818-998491EF8B21}" type="presParOf" srcId="{1929E41A-8042-4AB4-A929-D6BD1869A9B2}" destId="{6870ABDD-1AA7-445B-8421-D581D707EF76}" srcOrd="1" destOrd="0" presId="urn:microsoft.com/office/officeart/2005/8/layout/orgChart1"/>
    <dgm:cxn modelId="{D10E6F4C-A9DA-4D94-AF53-C37E987F1606}" type="presParOf" srcId="{6870ABDD-1AA7-445B-8421-D581D707EF76}" destId="{42B171DE-C985-4004-91B2-AEDFD4458571}" srcOrd="0" destOrd="0" presId="urn:microsoft.com/office/officeart/2005/8/layout/orgChart1"/>
    <dgm:cxn modelId="{D3434758-C18F-4A24-A81F-568F2F9C0A49}" type="presParOf" srcId="{42B171DE-C985-4004-91B2-AEDFD4458571}" destId="{39D79918-32A0-418C-BDF9-13FBF1BE59CE}" srcOrd="0" destOrd="0" presId="urn:microsoft.com/office/officeart/2005/8/layout/orgChart1"/>
    <dgm:cxn modelId="{8D37E824-6FDA-48B4-A8EA-4B75229683C4}" type="presParOf" srcId="{42B171DE-C985-4004-91B2-AEDFD4458571}" destId="{7115E3AC-252C-43FE-9879-A7BEDFD6EF1C}" srcOrd="1" destOrd="0" presId="urn:microsoft.com/office/officeart/2005/8/layout/orgChart1"/>
    <dgm:cxn modelId="{46808BFC-B3E7-404D-832B-F52E8B78CF41}" type="presParOf" srcId="{6870ABDD-1AA7-445B-8421-D581D707EF76}" destId="{1B3CBB57-8FF7-42FE-8EC3-03DDDC223B6E}" srcOrd="1" destOrd="0" presId="urn:microsoft.com/office/officeart/2005/8/layout/orgChart1"/>
    <dgm:cxn modelId="{29B024F4-7A66-4E03-9D5A-DCC96EE1E0F9}" type="presParOf" srcId="{1B3CBB57-8FF7-42FE-8EC3-03DDDC223B6E}" destId="{C44B4E24-C888-4000-9454-5B02F62FAF19}" srcOrd="0" destOrd="0" presId="urn:microsoft.com/office/officeart/2005/8/layout/orgChart1"/>
    <dgm:cxn modelId="{0D56C5E3-B1C5-4F2D-8787-59527BB1774D}" type="presParOf" srcId="{1B3CBB57-8FF7-42FE-8EC3-03DDDC223B6E}" destId="{8D480C9D-7316-4096-92CC-0FC54A59318F}" srcOrd="1" destOrd="0" presId="urn:microsoft.com/office/officeart/2005/8/layout/orgChart1"/>
    <dgm:cxn modelId="{5A5FA770-2820-420F-AEE4-8EE9E6A35E3C}" type="presParOf" srcId="{8D480C9D-7316-4096-92CC-0FC54A59318F}" destId="{70A1327E-6779-4891-A332-DEF66060546E}" srcOrd="0" destOrd="0" presId="urn:microsoft.com/office/officeart/2005/8/layout/orgChart1"/>
    <dgm:cxn modelId="{F3DBC749-59E4-4012-8E8C-8FBC75FE7BB0}" type="presParOf" srcId="{70A1327E-6779-4891-A332-DEF66060546E}" destId="{C3A507A0-8FD1-408E-A49D-7886354C05A0}" srcOrd="0" destOrd="0" presId="urn:microsoft.com/office/officeart/2005/8/layout/orgChart1"/>
    <dgm:cxn modelId="{A186CF40-DDC1-4B53-A32F-BA0D36FA5B1B}" type="presParOf" srcId="{70A1327E-6779-4891-A332-DEF66060546E}" destId="{AB067BC4-6F39-47FD-99E1-ECE5334686F4}" srcOrd="1" destOrd="0" presId="urn:microsoft.com/office/officeart/2005/8/layout/orgChart1"/>
    <dgm:cxn modelId="{767ABC27-2799-4A03-AA16-C8111A9A61ED}" type="presParOf" srcId="{8D480C9D-7316-4096-92CC-0FC54A59318F}" destId="{3FB87333-7943-46DA-9E1F-F58B5666CD6E}" srcOrd="1" destOrd="0" presId="urn:microsoft.com/office/officeart/2005/8/layout/orgChart1"/>
    <dgm:cxn modelId="{2F06B6D7-8FF2-4DE3-9B6D-37EE5AEA2440}" type="presParOf" srcId="{8D480C9D-7316-4096-92CC-0FC54A59318F}" destId="{70DA4926-A3F9-48F2-BB0A-C42C9F6E554F}" srcOrd="2" destOrd="0" presId="urn:microsoft.com/office/officeart/2005/8/layout/orgChart1"/>
    <dgm:cxn modelId="{760978CA-E481-441A-B70F-1B088C5931E2}" type="presParOf" srcId="{6870ABDD-1AA7-445B-8421-D581D707EF76}" destId="{2E445AF2-4FAB-401B-936A-84ABE7209401}" srcOrd="2" destOrd="0" presId="urn:microsoft.com/office/officeart/2005/8/layout/orgChart1"/>
    <dgm:cxn modelId="{28BCEBAC-C489-4670-A560-F4EC3E22E48D}" type="presParOf" srcId="{1929E41A-8042-4AB4-A929-D6BD1869A9B2}" destId="{B270E47F-157B-4EDB-A80F-ADC0E4562CD5}" srcOrd="2" destOrd="0" presId="urn:microsoft.com/office/officeart/2005/8/layout/orgChart1"/>
    <dgm:cxn modelId="{10768DA3-77F7-4945-9857-BAC8D10BE022}" type="presParOf" srcId="{1929E41A-8042-4AB4-A929-D6BD1869A9B2}" destId="{7C1764CE-F56E-46EE-B978-09A5D11CA079}" srcOrd="3" destOrd="0" presId="urn:microsoft.com/office/officeart/2005/8/layout/orgChart1"/>
    <dgm:cxn modelId="{02B3CA80-39C7-4D15-BFE7-914AD4C80D88}" type="presParOf" srcId="{7C1764CE-F56E-46EE-B978-09A5D11CA079}" destId="{BC986F81-2D03-4F29-BF2C-A0468263A126}" srcOrd="0" destOrd="0" presId="urn:microsoft.com/office/officeart/2005/8/layout/orgChart1"/>
    <dgm:cxn modelId="{12701A90-A85F-4749-A39C-ED2C2817A30E}" type="presParOf" srcId="{BC986F81-2D03-4F29-BF2C-A0468263A126}" destId="{B41AD2BC-5D4D-4446-9597-116588984EA3}" srcOrd="0" destOrd="0" presId="urn:microsoft.com/office/officeart/2005/8/layout/orgChart1"/>
    <dgm:cxn modelId="{594C75BF-0118-4A65-B684-00D3DB82C357}" type="presParOf" srcId="{BC986F81-2D03-4F29-BF2C-A0468263A126}" destId="{B213F8BB-EBEC-4FDE-8EDA-14697EFBEEAC}" srcOrd="1" destOrd="0" presId="urn:microsoft.com/office/officeart/2005/8/layout/orgChart1"/>
    <dgm:cxn modelId="{85AEB471-6EF3-4FCA-8D99-4AD22717E136}" type="presParOf" srcId="{7C1764CE-F56E-46EE-B978-09A5D11CA079}" destId="{A37E9FB4-ED4C-4953-8066-5EA8F4EA4AD8}" srcOrd="1" destOrd="0" presId="urn:microsoft.com/office/officeart/2005/8/layout/orgChart1"/>
    <dgm:cxn modelId="{F95CBBEB-59AF-4BF9-9A31-7278DBBC9256}" type="presParOf" srcId="{A37E9FB4-ED4C-4953-8066-5EA8F4EA4AD8}" destId="{3ECFC715-EA40-47A3-81F5-96052B72BD20}" srcOrd="0" destOrd="0" presId="urn:microsoft.com/office/officeart/2005/8/layout/orgChart1"/>
    <dgm:cxn modelId="{1AB9B4DA-682C-4014-98F0-2F628C6121CC}" type="presParOf" srcId="{A37E9FB4-ED4C-4953-8066-5EA8F4EA4AD8}" destId="{9FB3C371-240C-481D-927E-0A847C6DFE6F}" srcOrd="1" destOrd="0" presId="urn:microsoft.com/office/officeart/2005/8/layout/orgChart1"/>
    <dgm:cxn modelId="{3C10AECC-F7AC-4CEC-8A1D-4A8C107B4A00}" type="presParOf" srcId="{9FB3C371-240C-481D-927E-0A847C6DFE6F}" destId="{BDFD8D9D-BAA1-4E47-8A16-8D0D445EA838}" srcOrd="0" destOrd="0" presId="urn:microsoft.com/office/officeart/2005/8/layout/orgChart1"/>
    <dgm:cxn modelId="{B0F66D2B-D685-4A5C-B52E-B34D3110CBC6}" type="presParOf" srcId="{BDFD8D9D-BAA1-4E47-8A16-8D0D445EA838}" destId="{67148D9F-2AA4-4161-86A8-3E59D4FF2412}" srcOrd="0" destOrd="0" presId="urn:microsoft.com/office/officeart/2005/8/layout/orgChart1"/>
    <dgm:cxn modelId="{B256BCDA-DCCC-47FE-8460-EF94ECE69450}" type="presParOf" srcId="{BDFD8D9D-BAA1-4E47-8A16-8D0D445EA838}" destId="{D371EB3B-A5F6-414F-9F66-7F339C36D864}" srcOrd="1" destOrd="0" presId="urn:microsoft.com/office/officeart/2005/8/layout/orgChart1"/>
    <dgm:cxn modelId="{ED3ECD45-3C1C-4541-B0B0-764F1AD66504}" type="presParOf" srcId="{9FB3C371-240C-481D-927E-0A847C6DFE6F}" destId="{680DDF84-72D3-4BE6-8975-A93D9618463B}" srcOrd="1" destOrd="0" presId="urn:microsoft.com/office/officeart/2005/8/layout/orgChart1"/>
    <dgm:cxn modelId="{78FC9D59-8201-4E8D-B95A-CDA2BC5F148F}" type="presParOf" srcId="{9FB3C371-240C-481D-927E-0A847C6DFE6F}" destId="{0F7781C0-31B0-4B06-B0EE-265122B6B9D6}" srcOrd="2" destOrd="0" presId="urn:microsoft.com/office/officeart/2005/8/layout/orgChart1"/>
    <dgm:cxn modelId="{8F7F793B-C5DB-46D2-912A-97C2E7A2213F}" type="presParOf" srcId="{7C1764CE-F56E-46EE-B978-09A5D11CA079}" destId="{AF2235A8-253F-4345-927A-4E8F33D2CCF9}" srcOrd="2" destOrd="0" presId="urn:microsoft.com/office/officeart/2005/8/layout/orgChart1"/>
    <dgm:cxn modelId="{C50C004E-A599-4325-A763-5595131ED6C2}" type="presParOf" srcId="{1929E41A-8042-4AB4-A929-D6BD1869A9B2}" destId="{AE4DA614-67AD-4348-BB00-5D12117E6D6F}" srcOrd="4" destOrd="0" presId="urn:microsoft.com/office/officeart/2005/8/layout/orgChart1"/>
    <dgm:cxn modelId="{048BEE91-1FAB-4316-852B-4F1B6D68D9BA}" type="presParOf" srcId="{1929E41A-8042-4AB4-A929-D6BD1869A9B2}" destId="{18F8ADAC-D5D9-40AD-A36E-E8B892F37E63}" srcOrd="5" destOrd="0" presId="urn:microsoft.com/office/officeart/2005/8/layout/orgChart1"/>
    <dgm:cxn modelId="{D113DA65-1402-4B0B-9815-479997380D59}" type="presParOf" srcId="{18F8ADAC-D5D9-40AD-A36E-E8B892F37E63}" destId="{959A680D-50BE-42CF-BDBF-F6348FFD9035}" srcOrd="0" destOrd="0" presId="urn:microsoft.com/office/officeart/2005/8/layout/orgChart1"/>
    <dgm:cxn modelId="{7A272579-304A-4252-884A-72E2E4B3D96E}" type="presParOf" srcId="{959A680D-50BE-42CF-BDBF-F6348FFD9035}" destId="{5FD09E3F-BC20-4831-A418-C787BFF3F7AB}" srcOrd="0" destOrd="0" presId="urn:microsoft.com/office/officeart/2005/8/layout/orgChart1"/>
    <dgm:cxn modelId="{BE7261A5-27E8-4CC6-A2D5-80849DA49CDE}" type="presParOf" srcId="{959A680D-50BE-42CF-BDBF-F6348FFD9035}" destId="{795EFB35-C6E5-4B93-898B-D71693B7B7D7}" srcOrd="1" destOrd="0" presId="urn:microsoft.com/office/officeart/2005/8/layout/orgChart1"/>
    <dgm:cxn modelId="{6130D5DC-CAD9-4674-80D2-244F591F0234}" type="presParOf" srcId="{18F8ADAC-D5D9-40AD-A36E-E8B892F37E63}" destId="{7B66850C-22C3-4EAC-B2E9-3AF70C861598}" srcOrd="1" destOrd="0" presId="urn:microsoft.com/office/officeart/2005/8/layout/orgChart1"/>
    <dgm:cxn modelId="{823365B6-6B18-41C5-A1B6-0D8C8AA903EC}" type="presParOf" srcId="{18F8ADAC-D5D9-40AD-A36E-E8B892F37E63}" destId="{EA21D58D-44FA-4A9A-BA63-8F528386C3DD}" srcOrd="2" destOrd="0" presId="urn:microsoft.com/office/officeart/2005/8/layout/orgChart1"/>
    <dgm:cxn modelId="{A12CA48C-D55D-4F86-8D8E-8640E34D655E}" type="presParOf" srcId="{84959A5F-FB01-4FB2-9AF2-ED321C39B321}" destId="{FB548298-FA85-4D2F-8F7D-E745A2E1A5B3}" srcOrd="2" destOrd="0" presId="urn:microsoft.com/office/officeart/2005/8/layout/orgChart1"/>
    <dgm:cxn modelId="{E1336849-58F1-4C61-BC09-BCAA42AE6643}" type="presParOf" srcId="{B583D76B-0FE7-4A16-A8DB-BFE1141AA032}" destId="{80A53A59-3D3F-4EA8-A69C-5B072E875DD0}" srcOrd="2" destOrd="0" presId="urn:microsoft.com/office/officeart/2005/8/layout/orgChart1"/>
    <dgm:cxn modelId="{F1F107A3-7A67-422A-BEA9-DCAEA95D990D}" type="presParOf" srcId="{672E2B15-C98B-4ED5-89D0-67DC5DA67017}" destId="{F079F67C-CE1B-493A-9F4A-3BD1A98700F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B2055A-FCB3-467F-9893-2E04C38BD4F8}" type="doc">
      <dgm:prSet loTypeId="urn:microsoft.com/office/officeart/2008/layout/AlternatingPictureBlocks" loCatId="list" qsTypeId="urn:microsoft.com/office/officeart/2005/8/quickstyle/simple1" qsCatId="simple" csTypeId="urn:microsoft.com/office/officeart/2005/8/colors/accent1_2" csCatId="accent1" phldr="0"/>
      <dgm:spPr/>
    </dgm:pt>
    <dgm:pt modelId="{DFBADBBE-7A5C-4005-9C98-0EEA3852ADE2}">
      <dgm:prSet phldrT="[文本]" phldr="1"/>
      <dgm:spPr/>
      <dgm:t>
        <a:bodyPr/>
        <a:lstStyle/>
        <a:p>
          <a:endParaRPr lang="zh-CN" altLang="en-US"/>
        </a:p>
      </dgm:t>
    </dgm:pt>
    <dgm:pt modelId="{8B8AD610-9E03-4BA3-9FE3-D6F0A3FA3345}" type="parTrans" cxnId="{DFC61AF6-D95E-498A-A9E3-1670EF8B82D3}">
      <dgm:prSet/>
      <dgm:spPr/>
      <dgm:t>
        <a:bodyPr/>
        <a:lstStyle/>
        <a:p>
          <a:endParaRPr lang="zh-CN" altLang="en-US"/>
        </a:p>
      </dgm:t>
    </dgm:pt>
    <dgm:pt modelId="{B2B11272-752A-4AA0-ACBD-9B5A45C90FCE}" type="sibTrans" cxnId="{DFC61AF6-D95E-498A-A9E3-1670EF8B82D3}">
      <dgm:prSet/>
      <dgm:spPr/>
      <dgm:t>
        <a:bodyPr/>
        <a:lstStyle/>
        <a:p>
          <a:endParaRPr lang="zh-CN" altLang="en-US"/>
        </a:p>
      </dgm:t>
    </dgm:pt>
    <dgm:pt modelId="{384701F0-C92C-4F72-9A0A-7643B454A8A5}">
      <dgm:prSet phldrT="[文本]" phldr="1"/>
      <dgm:spPr/>
      <dgm:t>
        <a:bodyPr/>
        <a:lstStyle/>
        <a:p>
          <a:endParaRPr lang="zh-CN" altLang="en-US"/>
        </a:p>
      </dgm:t>
    </dgm:pt>
    <dgm:pt modelId="{BCE73A30-E4DA-429B-B9A4-0FF292D9A82C}" type="parTrans" cxnId="{C29D5D73-FAB2-415E-88D0-BE6D60D8F08A}">
      <dgm:prSet/>
      <dgm:spPr/>
      <dgm:t>
        <a:bodyPr/>
        <a:lstStyle/>
        <a:p>
          <a:endParaRPr lang="zh-CN" altLang="en-US"/>
        </a:p>
      </dgm:t>
    </dgm:pt>
    <dgm:pt modelId="{AEF131F9-85C4-474C-9B1D-8DC63EEBF006}" type="sibTrans" cxnId="{C29D5D73-FAB2-415E-88D0-BE6D60D8F08A}">
      <dgm:prSet/>
      <dgm:spPr/>
      <dgm:t>
        <a:bodyPr/>
        <a:lstStyle/>
        <a:p>
          <a:endParaRPr lang="zh-CN" altLang="en-US"/>
        </a:p>
      </dgm:t>
    </dgm:pt>
    <dgm:pt modelId="{5838756D-799A-47D1-873D-F88D6685E3FC}">
      <dgm:prSet phldrT="[文本]" phldr="1"/>
      <dgm:spPr/>
      <dgm:t>
        <a:bodyPr/>
        <a:lstStyle/>
        <a:p>
          <a:endParaRPr lang="zh-CN" altLang="en-US"/>
        </a:p>
      </dgm:t>
    </dgm:pt>
    <dgm:pt modelId="{7949785C-E45A-4EFF-821B-B06894DC0E40}" type="parTrans" cxnId="{A646972E-426E-452E-B45A-463CA15D625E}">
      <dgm:prSet/>
      <dgm:spPr/>
      <dgm:t>
        <a:bodyPr/>
        <a:lstStyle/>
        <a:p>
          <a:endParaRPr lang="zh-CN" altLang="en-US"/>
        </a:p>
      </dgm:t>
    </dgm:pt>
    <dgm:pt modelId="{1A98350D-86AD-4D8C-B8F5-E5D5D896FC88}" type="sibTrans" cxnId="{A646972E-426E-452E-B45A-463CA15D625E}">
      <dgm:prSet/>
      <dgm:spPr/>
      <dgm:t>
        <a:bodyPr/>
        <a:lstStyle/>
        <a:p>
          <a:endParaRPr lang="zh-CN" altLang="en-US"/>
        </a:p>
      </dgm:t>
    </dgm:pt>
    <dgm:pt modelId="{2D9AF77C-BB75-4CBB-ADBE-851C5A2FB65D}" type="pres">
      <dgm:prSet presAssocID="{30B2055A-FCB3-467F-9893-2E04C38BD4F8}" presName="linearFlow" presStyleCnt="0">
        <dgm:presLayoutVars>
          <dgm:dir/>
          <dgm:resizeHandles val="exact"/>
        </dgm:presLayoutVars>
      </dgm:prSet>
      <dgm:spPr/>
    </dgm:pt>
    <dgm:pt modelId="{C6CF336A-9A79-4265-A40C-EC7268302432}" type="pres">
      <dgm:prSet presAssocID="{DFBADBBE-7A5C-4005-9C98-0EEA3852ADE2}" presName="comp" presStyleCnt="0"/>
      <dgm:spPr/>
    </dgm:pt>
    <dgm:pt modelId="{02263EB5-607D-4ECD-9356-FCAB04EF5D5C}" type="pres">
      <dgm:prSet presAssocID="{DFBADBBE-7A5C-4005-9C98-0EEA3852ADE2}" presName="rect2" presStyleLbl="node1" presStyleIdx="0" presStyleCnt="3">
        <dgm:presLayoutVars>
          <dgm:bulletEnabled val="1"/>
        </dgm:presLayoutVars>
      </dgm:prSet>
      <dgm:spPr/>
    </dgm:pt>
    <dgm:pt modelId="{2B136BFD-6A9C-4430-95EB-1D65A3B55FFD}" type="pres">
      <dgm:prSet presAssocID="{DFBADBBE-7A5C-4005-9C98-0EEA3852ADE2}" presName="rect1" presStyleLbl="lnNode1" presStyleIdx="0" presStyleCnt="3"/>
      <dgm:spPr/>
    </dgm:pt>
    <dgm:pt modelId="{684E0674-9B97-4509-81DF-74EF835294A8}" type="pres">
      <dgm:prSet presAssocID="{B2B11272-752A-4AA0-ACBD-9B5A45C90FCE}" presName="sibTrans" presStyleCnt="0"/>
      <dgm:spPr/>
    </dgm:pt>
    <dgm:pt modelId="{4320800C-8B10-42AF-AAD5-06C74EB28EC0}" type="pres">
      <dgm:prSet presAssocID="{384701F0-C92C-4F72-9A0A-7643B454A8A5}" presName="comp" presStyleCnt="0"/>
      <dgm:spPr/>
    </dgm:pt>
    <dgm:pt modelId="{1B4EF98E-C39E-4F8A-A1D5-4C2A74288419}" type="pres">
      <dgm:prSet presAssocID="{384701F0-C92C-4F72-9A0A-7643B454A8A5}" presName="rect2" presStyleLbl="node1" presStyleIdx="1" presStyleCnt="3">
        <dgm:presLayoutVars>
          <dgm:bulletEnabled val="1"/>
        </dgm:presLayoutVars>
      </dgm:prSet>
      <dgm:spPr/>
    </dgm:pt>
    <dgm:pt modelId="{9F539BF2-EB10-4B0F-A371-EB292F5E1E6C}" type="pres">
      <dgm:prSet presAssocID="{384701F0-C92C-4F72-9A0A-7643B454A8A5}" presName="rect1" presStyleLbl="lnNode1" presStyleIdx="1" presStyleCnt="3"/>
      <dgm:spPr/>
    </dgm:pt>
    <dgm:pt modelId="{900AAE6A-BECA-48B5-83C2-CDF19CC5C0EB}" type="pres">
      <dgm:prSet presAssocID="{AEF131F9-85C4-474C-9B1D-8DC63EEBF006}" presName="sibTrans" presStyleCnt="0"/>
      <dgm:spPr/>
    </dgm:pt>
    <dgm:pt modelId="{793EA07E-B1AE-4287-952A-47239EA03013}" type="pres">
      <dgm:prSet presAssocID="{5838756D-799A-47D1-873D-F88D6685E3FC}" presName="comp" presStyleCnt="0"/>
      <dgm:spPr/>
    </dgm:pt>
    <dgm:pt modelId="{A4C86378-8750-48FD-92E4-999A7FD1C755}" type="pres">
      <dgm:prSet presAssocID="{5838756D-799A-47D1-873D-F88D6685E3FC}" presName="rect2" presStyleLbl="node1" presStyleIdx="2" presStyleCnt="3">
        <dgm:presLayoutVars>
          <dgm:bulletEnabled val="1"/>
        </dgm:presLayoutVars>
      </dgm:prSet>
      <dgm:spPr/>
    </dgm:pt>
    <dgm:pt modelId="{63F61BB6-F666-457B-8C48-A1B52F2AF207}" type="pres">
      <dgm:prSet presAssocID="{5838756D-799A-47D1-873D-F88D6685E3FC}" presName="rect1" presStyleLbl="lnNode1" presStyleIdx="2" presStyleCnt="3"/>
      <dgm:spPr/>
    </dgm:pt>
  </dgm:ptLst>
  <dgm:cxnLst>
    <dgm:cxn modelId="{8A65EA25-E324-4EE7-895B-654520E31341}" type="presOf" srcId="{DFBADBBE-7A5C-4005-9C98-0EEA3852ADE2}" destId="{02263EB5-607D-4ECD-9356-FCAB04EF5D5C}" srcOrd="0" destOrd="0" presId="urn:microsoft.com/office/officeart/2008/layout/AlternatingPictureBlocks"/>
    <dgm:cxn modelId="{A646972E-426E-452E-B45A-463CA15D625E}" srcId="{30B2055A-FCB3-467F-9893-2E04C38BD4F8}" destId="{5838756D-799A-47D1-873D-F88D6685E3FC}" srcOrd="2" destOrd="0" parTransId="{7949785C-E45A-4EFF-821B-B06894DC0E40}" sibTransId="{1A98350D-86AD-4D8C-B8F5-E5D5D896FC88}"/>
    <dgm:cxn modelId="{C29D5D73-FAB2-415E-88D0-BE6D60D8F08A}" srcId="{30B2055A-FCB3-467F-9893-2E04C38BD4F8}" destId="{384701F0-C92C-4F72-9A0A-7643B454A8A5}" srcOrd="1" destOrd="0" parTransId="{BCE73A30-E4DA-429B-B9A4-0FF292D9A82C}" sibTransId="{AEF131F9-85C4-474C-9B1D-8DC63EEBF006}"/>
    <dgm:cxn modelId="{D548E08B-90E1-45DC-9634-9636D73678A6}" type="presOf" srcId="{5838756D-799A-47D1-873D-F88D6685E3FC}" destId="{A4C86378-8750-48FD-92E4-999A7FD1C755}" srcOrd="0" destOrd="0" presId="urn:microsoft.com/office/officeart/2008/layout/AlternatingPictureBlocks"/>
    <dgm:cxn modelId="{E35FA5DC-FBD3-4284-B2DE-90415754309E}" type="presOf" srcId="{384701F0-C92C-4F72-9A0A-7643B454A8A5}" destId="{1B4EF98E-C39E-4F8A-A1D5-4C2A74288419}" srcOrd="0" destOrd="0" presId="urn:microsoft.com/office/officeart/2008/layout/AlternatingPictureBlocks"/>
    <dgm:cxn modelId="{69ACAFF4-86F0-44E1-96D4-E5E190966A5A}" type="presOf" srcId="{30B2055A-FCB3-467F-9893-2E04C38BD4F8}" destId="{2D9AF77C-BB75-4CBB-ADBE-851C5A2FB65D}" srcOrd="0" destOrd="0" presId="urn:microsoft.com/office/officeart/2008/layout/AlternatingPictureBlocks"/>
    <dgm:cxn modelId="{DFC61AF6-D95E-498A-A9E3-1670EF8B82D3}" srcId="{30B2055A-FCB3-467F-9893-2E04C38BD4F8}" destId="{DFBADBBE-7A5C-4005-9C98-0EEA3852ADE2}" srcOrd="0" destOrd="0" parTransId="{8B8AD610-9E03-4BA3-9FE3-D6F0A3FA3345}" sibTransId="{B2B11272-752A-4AA0-ACBD-9B5A45C90FCE}"/>
    <dgm:cxn modelId="{3AD70BA1-B741-41BA-B67A-50C306F24498}" type="presParOf" srcId="{2D9AF77C-BB75-4CBB-ADBE-851C5A2FB65D}" destId="{C6CF336A-9A79-4265-A40C-EC7268302432}" srcOrd="0" destOrd="0" presId="urn:microsoft.com/office/officeart/2008/layout/AlternatingPictureBlocks"/>
    <dgm:cxn modelId="{32E63328-5AEE-49A1-8276-B5982145808A}" type="presParOf" srcId="{C6CF336A-9A79-4265-A40C-EC7268302432}" destId="{02263EB5-607D-4ECD-9356-FCAB04EF5D5C}" srcOrd="0" destOrd="0" presId="urn:microsoft.com/office/officeart/2008/layout/AlternatingPictureBlocks"/>
    <dgm:cxn modelId="{69B50816-0671-4F3A-BE10-B330E7D13234}" type="presParOf" srcId="{C6CF336A-9A79-4265-A40C-EC7268302432}" destId="{2B136BFD-6A9C-4430-95EB-1D65A3B55FFD}" srcOrd="1" destOrd="0" presId="urn:microsoft.com/office/officeart/2008/layout/AlternatingPictureBlocks"/>
    <dgm:cxn modelId="{5EDF2B44-28CC-4E16-B5B7-5337017060D0}" type="presParOf" srcId="{2D9AF77C-BB75-4CBB-ADBE-851C5A2FB65D}" destId="{684E0674-9B97-4509-81DF-74EF835294A8}" srcOrd="1" destOrd="0" presId="urn:microsoft.com/office/officeart/2008/layout/AlternatingPictureBlocks"/>
    <dgm:cxn modelId="{BE5245FE-09F6-4C2F-879B-16825FC5BFF6}" type="presParOf" srcId="{2D9AF77C-BB75-4CBB-ADBE-851C5A2FB65D}" destId="{4320800C-8B10-42AF-AAD5-06C74EB28EC0}" srcOrd="2" destOrd="0" presId="urn:microsoft.com/office/officeart/2008/layout/AlternatingPictureBlocks"/>
    <dgm:cxn modelId="{6E9EDE42-9B91-40F4-92BB-F03D802615CC}" type="presParOf" srcId="{4320800C-8B10-42AF-AAD5-06C74EB28EC0}" destId="{1B4EF98E-C39E-4F8A-A1D5-4C2A74288419}" srcOrd="0" destOrd="0" presId="urn:microsoft.com/office/officeart/2008/layout/AlternatingPictureBlocks"/>
    <dgm:cxn modelId="{D3902E90-1AF5-4D58-9DD8-79C17A2B4218}" type="presParOf" srcId="{4320800C-8B10-42AF-AAD5-06C74EB28EC0}" destId="{9F539BF2-EB10-4B0F-A371-EB292F5E1E6C}" srcOrd="1" destOrd="0" presId="urn:microsoft.com/office/officeart/2008/layout/AlternatingPictureBlocks"/>
    <dgm:cxn modelId="{583B1C37-8931-4407-9E40-62787255E071}" type="presParOf" srcId="{2D9AF77C-BB75-4CBB-ADBE-851C5A2FB65D}" destId="{900AAE6A-BECA-48B5-83C2-CDF19CC5C0EB}" srcOrd="3" destOrd="0" presId="urn:microsoft.com/office/officeart/2008/layout/AlternatingPictureBlocks"/>
    <dgm:cxn modelId="{90A0EC19-DAB0-4AC2-8017-319F962F5F1E}" type="presParOf" srcId="{2D9AF77C-BB75-4CBB-ADBE-851C5A2FB65D}" destId="{793EA07E-B1AE-4287-952A-47239EA03013}" srcOrd="4" destOrd="0" presId="urn:microsoft.com/office/officeart/2008/layout/AlternatingPictureBlocks"/>
    <dgm:cxn modelId="{E8EC7912-A545-4FE3-8793-9DE481E5EDC9}" type="presParOf" srcId="{793EA07E-B1AE-4287-952A-47239EA03013}" destId="{A4C86378-8750-48FD-92E4-999A7FD1C755}" srcOrd="0" destOrd="0" presId="urn:microsoft.com/office/officeart/2008/layout/AlternatingPictureBlocks"/>
    <dgm:cxn modelId="{8B5253FC-58F6-4154-8560-E565445D6B4E}" type="presParOf" srcId="{793EA07E-B1AE-4287-952A-47239EA03013}" destId="{63F61BB6-F666-457B-8C48-A1B52F2AF207}"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4DA614-67AD-4348-BB00-5D12117E6D6F}">
      <dsp:nvSpPr>
        <dsp:cNvPr id="0" name=""/>
        <dsp:cNvSpPr/>
      </dsp:nvSpPr>
      <dsp:spPr>
        <a:xfrm>
          <a:off x="5845547" y="3042956"/>
          <a:ext cx="1614735" cy="280243"/>
        </a:xfrm>
        <a:custGeom>
          <a:avLst/>
          <a:gdLst/>
          <a:ahLst/>
          <a:cxnLst/>
          <a:rect l="0" t="0" r="0" b="0"/>
          <a:pathLst>
            <a:path>
              <a:moveTo>
                <a:pt x="0" y="0"/>
              </a:moveTo>
              <a:lnTo>
                <a:pt x="0" y="140121"/>
              </a:lnTo>
              <a:lnTo>
                <a:pt x="1614735" y="140121"/>
              </a:lnTo>
              <a:lnTo>
                <a:pt x="1614735" y="28024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CFC715-EA40-47A3-81F5-96052B72BD20}">
      <dsp:nvSpPr>
        <dsp:cNvPr id="0" name=""/>
        <dsp:cNvSpPr/>
      </dsp:nvSpPr>
      <dsp:spPr>
        <a:xfrm>
          <a:off x="5311750" y="3990446"/>
          <a:ext cx="200173" cy="613866"/>
        </a:xfrm>
        <a:custGeom>
          <a:avLst/>
          <a:gdLst/>
          <a:ahLst/>
          <a:cxnLst/>
          <a:rect l="0" t="0" r="0" b="0"/>
          <a:pathLst>
            <a:path>
              <a:moveTo>
                <a:pt x="0" y="0"/>
              </a:moveTo>
              <a:lnTo>
                <a:pt x="0" y="613866"/>
              </a:lnTo>
              <a:lnTo>
                <a:pt x="200173" y="6138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70E47F-157B-4EDB-A80F-ADC0E4562CD5}">
      <dsp:nvSpPr>
        <dsp:cNvPr id="0" name=""/>
        <dsp:cNvSpPr/>
      </dsp:nvSpPr>
      <dsp:spPr>
        <a:xfrm>
          <a:off x="5799827" y="3042956"/>
          <a:ext cx="91440" cy="280243"/>
        </a:xfrm>
        <a:custGeom>
          <a:avLst/>
          <a:gdLst/>
          <a:ahLst/>
          <a:cxnLst/>
          <a:rect l="0" t="0" r="0" b="0"/>
          <a:pathLst>
            <a:path>
              <a:moveTo>
                <a:pt x="45720" y="0"/>
              </a:moveTo>
              <a:lnTo>
                <a:pt x="45720" y="28024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4B4E24-C888-4000-9454-5B02F62FAF19}">
      <dsp:nvSpPr>
        <dsp:cNvPr id="0" name=""/>
        <dsp:cNvSpPr/>
      </dsp:nvSpPr>
      <dsp:spPr>
        <a:xfrm>
          <a:off x="3697014" y="3990446"/>
          <a:ext cx="200173" cy="613866"/>
        </a:xfrm>
        <a:custGeom>
          <a:avLst/>
          <a:gdLst/>
          <a:ahLst/>
          <a:cxnLst/>
          <a:rect l="0" t="0" r="0" b="0"/>
          <a:pathLst>
            <a:path>
              <a:moveTo>
                <a:pt x="0" y="0"/>
              </a:moveTo>
              <a:lnTo>
                <a:pt x="0" y="613866"/>
              </a:lnTo>
              <a:lnTo>
                <a:pt x="200173" y="6138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CB819A-FA67-4235-A10C-E66955FC9EC2}">
      <dsp:nvSpPr>
        <dsp:cNvPr id="0" name=""/>
        <dsp:cNvSpPr/>
      </dsp:nvSpPr>
      <dsp:spPr>
        <a:xfrm>
          <a:off x="4230811" y="3042956"/>
          <a:ext cx="1614735" cy="280243"/>
        </a:xfrm>
        <a:custGeom>
          <a:avLst/>
          <a:gdLst/>
          <a:ahLst/>
          <a:cxnLst/>
          <a:rect l="0" t="0" r="0" b="0"/>
          <a:pathLst>
            <a:path>
              <a:moveTo>
                <a:pt x="1614735" y="0"/>
              </a:moveTo>
              <a:lnTo>
                <a:pt x="1614735" y="140121"/>
              </a:lnTo>
              <a:lnTo>
                <a:pt x="0" y="140121"/>
              </a:lnTo>
              <a:lnTo>
                <a:pt x="0" y="28024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09DDA5-744F-4274-9A86-0F80F1CDA3A3}">
      <dsp:nvSpPr>
        <dsp:cNvPr id="0" name=""/>
        <dsp:cNvSpPr/>
      </dsp:nvSpPr>
      <dsp:spPr>
        <a:xfrm>
          <a:off x="4230811" y="2095467"/>
          <a:ext cx="1614735" cy="280243"/>
        </a:xfrm>
        <a:custGeom>
          <a:avLst/>
          <a:gdLst/>
          <a:ahLst/>
          <a:cxnLst/>
          <a:rect l="0" t="0" r="0" b="0"/>
          <a:pathLst>
            <a:path>
              <a:moveTo>
                <a:pt x="0" y="0"/>
              </a:moveTo>
              <a:lnTo>
                <a:pt x="0" y="140121"/>
              </a:lnTo>
              <a:lnTo>
                <a:pt x="1614735" y="140121"/>
              </a:lnTo>
              <a:lnTo>
                <a:pt x="1614735" y="28024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8649CF-A3A3-4808-94A1-5D8847F5B072}">
      <dsp:nvSpPr>
        <dsp:cNvPr id="0" name=""/>
        <dsp:cNvSpPr/>
      </dsp:nvSpPr>
      <dsp:spPr>
        <a:xfrm>
          <a:off x="2082279" y="3990446"/>
          <a:ext cx="200173" cy="613866"/>
        </a:xfrm>
        <a:custGeom>
          <a:avLst/>
          <a:gdLst/>
          <a:ahLst/>
          <a:cxnLst/>
          <a:rect l="0" t="0" r="0" b="0"/>
          <a:pathLst>
            <a:path>
              <a:moveTo>
                <a:pt x="0" y="0"/>
              </a:moveTo>
              <a:lnTo>
                <a:pt x="0" y="613866"/>
              </a:lnTo>
              <a:lnTo>
                <a:pt x="200173" y="6138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D4B97-C8C6-4495-8E38-592D73D68388}">
      <dsp:nvSpPr>
        <dsp:cNvPr id="0" name=""/>
        <dsp:cNvSpPr/>
      </dsp:nvSpPr>
      <dsp:spPr>
        <a:xfrm>
          <a:off x="2570355" y="3042956"/>
          <a:ext cx="91440" cy="280243"/>
        </a:xfrm>
        <a:custGeom>
          <a:avLst/>
          <a:gdLst/>
          <a:ahLst/>
          <a:cxnLst/>
          <a:rect l="0" t="0" r="0" b="0"/>
          <a:pathLst>
            <a:path>
              <a:moveTo>
                <a:pt x="45720" y="0"/>
              </a:moveTo>
              <a:lnTo>
                <a:pt x="45720" y="28024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FEE0BE-6441-4499-BAD4-E5EB8AB0A5BF}">
      <dsp:nvSpPr>
        <dsp:cNvPr id="0" name=""/>
        <dsp:cNvSpPr/>
      </dsp:nvSpPr>
      <dsp:spPr>
        <a:xfrm>
          <a:off x="2616075" y="2095467"/>
          <a:ext cx="1614735" cy="280243"/>
        </a:xfrm>
        <a:custGeom>
          <a:avLst/>
          <a:gdLst/>
          <a:ahLst/>
          <a:cxnLst/>
          <a:rect l="0" t="0" r="0" b="0"/>
          <a:pathLst>
            <a:path>
              <a:moveTo>
                <a:pt x="1614735" y="0"/>
              </a:moveTo>
              <a:lnTo>
                <a:pt x="1614735" y="140121"/>
              </a:lnTo>
              <a:lnTo>
                <a:pt x="0" y="140121"/>
              </a:lnTo>
              <a:lnTo>
                <a:pt x="0" y="28024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942547-E274-4EC4-AF32-333C98B7F8D8}">
      <dsp:nvSpPr>
        <dsp:cNvPr id="0" name=""/>
        <dsp:cNvSpPr/>
      </dsp:nvSpPr>
      <dsp:spPr>
        <a:xfrm>
          <a:off x="2449264" y="1147977"/>
          <a:ext cx="1781547" cy="280243"/>
        </a:xfrm>
        <a:custGeom>
          <a:avLst/>
          <a:gdLst/>
          <a:ahLst/>
          <a:cxnLst/>
          <a:rect l="0" t="0" r="0" b="0"/>
          <a:pathLst>
            <a:path>
              <a:moveTo>
                <a:pt x="0" y="0"/>
              </a:moveTo>
              <a:lnTo>
                <a:pt x="0" y="140121"/>
              </a:lnTo>
              <a:lnTo>
                <a:pt x="1781547" y="140121"/>
              </a:lnTo>
              <a:lnTo>
                <a:pt x="1781547" y="28024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25B34C-922D-4578-8B39-306680958A80}">
      <dsp:nvSpPr>
        <dsp:cNvPr id="0" name=""/>
        <dsp:cNvSpPr/>
      </dsp:nvSpPr>
      <dsp:spPr>
        <a:xfrm>
          <a:off x="133920" y="2095467"/>
          <a:ext cx="200173" cy="613866"/>
        </a:xfrm>
        <a:custGeom>
          <a:avLst/>
          <a:gdLst/>
          <a:ahLst/>
          <a:cxnLst/>
          <a:rect l="0" t="0" r="0" b="0"/>
          <a:pathLst>
            <a:path>
              <a:moveTo>
                <a:pt x="0" y="0"/>
              </a:moveTo>
              <a:lnTo>
                <a:pt x="0" y="613866"/>
              </a:lnTo>
              <a:lnTo>
                <a:pt x="200173" y="6138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AACCB4-C7FC-4513-AEE8-B7D88055F589}">
      <dsp:nvSpPr>
        <dsp:cNvPr id="0" name=""/>
        <dsp:cNvSpPr/>
      </dsp:nvSpPr>
      <dsp:spPr>
        <a:xfrm>
          <a:off x="667717" y="1147977"/>
          <a:ext cx="1781547" cy="280243"/>
        </a:xfrm>
        <a:custGeom>
          <a:avLst/>
          <a:gdLst/>
          <a:ahLst/>
          <a:cxnLst/>
          <a:rect l="0" t="0" r="0" b="0"/>
          <a:pathLst>
            <a:path>
              <a:moveTo>
                <a:pt x="1781547" y="0"/>
              </a:moveTo>
              <a:lnTo>
                <a:pt x="1781547" y="140121"/>
              </a:lnTo>
              <a:lnTo>
                <a:pt x="0" y="140121"/>
              </a:lnTo>
              <a:lnTo>
                <a:pt x="0" y="28024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EAFF4F-87FD-411B-AED3-B35A98333CD8}">
      <dsp:nvSpPr>
        <dsp:cNvPr id="0" name=""/>
        <dsp:cNvSpPr/>
      </dsp:nvSpPr>
      <dsp:spPr>
        <a:xfrm>
          <a:off x="1782018" y="480731"/>
          <a:ext cx="1334492" cy="6672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TD</a:t>
          </a:r>
          <a:endParaRPr lang="zh-CN" altLang="en-US" sz="1500" kern="1200" dirty="0"/>
        </a:p>
      </dsp:txBody>
      <dsp:txXfrm>
        <a:off x="1782018" y="480731"/>
        <a:ext cx="1334492" cy="667246"/>
      </dsp:txXfrm>
    </dsp:sp>
    <dsp:sp modelId="{C8B51421-DEFA-499E-A01F-574C588CC247}">
      <dsp:nvSpPr>
        <dsp:cNvPr id="0" name=""/>
        <dsp:cNvSpPr/>
      </dsp:nvSpPr>
      <dsp:spPr>
        <a:xfrm>
          <a:off x="471" y="1428221"/>
          <a:ext cx="1334492" cy="6672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Prediction </a:t>
          </a:r>
          <a:endParaRPr lang="zh-CN" altLang="en-US" sz="1500" kern="1200" dirty="0"/>
        </a:p>
      </dsp:txBody>
      <dsp:txXfrm>
        <a:off x="471" y="1428221"/>
        <a:ext cx="1334492" cy="667246"/>
      </dsp:txXfrm>
    </dsp:sp>
    <dsp:sp modelId="{7A03FC50-C007-4681-ABB0-EB79E90958DB}">
      <dsp:nvSpPr>
        <dsp:cNvPr id="0" name=""/>
        <dsp:cNvSpPr/>
      </dsp:nvSpPr>
      <dsp:spPr>
        <a:xfrm>
          <a:off x="334094" y="2375710"/>
          <a:ext cx="1334492" cy="667246"/>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solidFill>
                <a:schemeClr val="tx1"/>
              </a:solidFill>
            </a:rPr>
            <a:t>N-step  TD prediction</a:t>
          </a:r>
          <a:endParaRPr lang="zh-CN" altLang="en-US" sz="1500" b="1" kern="1200" dirty="0">
            <a:solidFill>
              <a:schemeClr val="tx1"/>
            </a:solidFill>
          </a:endParaRPr>
        </a:p>
      </dsp:txBody>
      <dsp:txXfrm>
        <a:off x="334094" y="2375710"/>
        <a:ext cx="1334492" cy="667246"/>
      </dsp:txXfrm>
    </dsp:sp>
    <dsp:sp modelId="{8C155BDA-01CC-4FB2-A9EA-BAE2B0565058}">
      <dsp:nvSpPr>
        <dsp:cNvPr id="0" name=""/>
        <dsp:cNvSpPr/>
      </dsp:nvSpPr>
      <dsp:spPr>
        <a:xfrm>
          <a:off x="3563565" y="1428221"/>
          <a:ext cx="1334492" cy="6672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Control </a:t>
          </a:r>
          <a:endParaRPr lang="zh-CN" altLang="en-US" sz="1500" kern="1200" dirty="0"/>
        </a:p>
      </dsp:txBody>
      <dsp:txXfrm>
        <a:off x="3563565" y="1428221"/>
        <a:ext cx="1334492" cy="667246"/>
      </dsp:txXfrm>
    </dsp:sp>
    <dsp:sp modelId="{0ACD58C3-510F-46E8-B2B8-B8E250D3F0E9}">
      <dsp:nvSpPr>
        <dsp:cNvPr id="0" name=""/>
        <dsp:cNvSpPr/>
      </dsp:nvSpPr>
      <dsp:spPr>
        <a:xfrm>
          <a:off x="1948829" y="2375710"/>
          <a:ext cx="1334492" cy="6672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On policy</a:t>
          </a:r>
          <a:endParaRPr lang="zh-CN" altLang="en-US" sz="1500" kern="1200" dirty="0"/>
        </a:p>
      </dsp:txBody>
      <dsp:txXfrm>
        <a:off x="1948829" y="2375710"/>
        <a:ext cx="1334492" cy="667246"/>
      </dsp:txXfrm>
    </dsp:sp>
    <dsp:sp modelId="{552967EB-93F5-4D19-AAF2-750FC7D05AF4}">
      <dsp:nvSpPr>
        <dsp:cNvPr id="0" name=""/>
        <dsp:cNvSpPr/>
      </dsp:nvSpPr>
      <dsp:spPr>
        <a:xfrm>
          <a:off x="1948829" y="3323199"/>
          <a:ext cx="1334492" cy="6672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err="1"/>
            <a:t>Sarsa</a:t>
          </a:r>
          <a:endParaRPr lang="zh-CN" altLang="en-US" sz="1500" kern="1200" dirty="0"/>
        </a:p>
      </dsp:txBody>
      <dsp:txXfrm>
        <a:off x="1948829" y="3323199"/>
        <a:ext cx="1334492" cy="667246"/>
      </dsp:txXfrm>
    </dsp:sp>
    <dsp:sp modelId="{39A864F1-1342-4B7C-A6BD-527E53C0E7A6}">
      <dsp:nvSpPr>
        <dsp:cNvPr id="0" name=""/>
        <dsp:cNvSpPr/>
      </dsp:nvSpPr>
      <dsp:spPr>
        <a:xfrm>
          <a:off x="2282452" y="4270689"/>
          <a:ext cx="1334492" cy="667246"/>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solidFill>
                <a:schemeClr val="tx1"/>
              </a:solidFill>
            </a:rPr>
            <a:t>N-step </a:t>
          </a:r>
          <a:r>
            <a:rPr lang="en-US" altLang="zh-CN" sz="1500" b="1" kern="1200" dirty="0" err="1">
              <a:solidFill>
                <a:schemeClr val="tx1"/>
              </a:solidFill>
            </a:rPr>
            <a:t>Sarsa</a:t>
          </a:r>
          <a:endParaRPr lang="zh-CN" altLang="en-US" sz="1500" b="1" kern="1200" dirty="0">
            <a:solidFill>
              <a:schemeClr val="tx1"/>
            </a:solidFill>
          </a:endParaRPr>
        </a:p>
      </dsp:txBody>
      <dsp:txXfrm>
        <a:off x="2282452" y="4270689"/>
        <a:ext cx="1334492" cy="667246"/>
      </dsp:txXfrm>
    </dsp:sp>
    <dsp:sp modelId="{AC08617F-6811-4B6B-9680-F1BFCDAE8ACA}">
      <dsp:nvSpPr>
        <dsp:cNvPr id="0" name=""/>
        <dsp:cNvSpPr/>
      </dsp:nvSpPr>
      <dsp:spPr>
        <a:xfrm>
          <a:off x="5178300" y="2375710"/>
          <a:ext cx="1334492" cy="6672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Off policy</a:t>
          </a:r>
          <a:endParaRPr lang="zh-CN" altLang="en-US" sz="1500" kern="1200" dirty="0"/>
        </a:p>
      </dsp:txBody>
      <dsp:txXfrm>
        <a:off x="5178300" y="2375710"/>
        <a:ext cx="1334492" cy="667246"/>
      </dsp:txXfrm>
    </dsp:sp>
    <dsp:sp modelId="{39D79918-32A0-418C-BDF9-13FBF1BE59CE}">
      <dsp:nvSpPr>
        <dsp:cNvPr id="0" name=""/>
        <dsp:cNvSpPr/>
      </dsp:nvSpPr>
      <dsp:spPr>
        <a:xfrm>
          <a:off x="3563565" y="3323199"/>
          <a:ext cx="1334492" cy="6672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Q-learning </a:t>
          </a:r>
          <a:endParaRPr lang="zh-CN" altLang="en-US" sz="1500" kern="1200" dirty="0"/>
        </a:p>
      </dsp:txBody>
      <dsp:txXfrm>
        <a:off x="3563565" y="3323199"/>
        <a:ext cx="1334492" cy="667246"/>
      </dsp:txXfrm>
    </dsp:sp>
    <dsp:sp modelId="{C3A507A0-8FD1-408E-A49D-7886354C05A0}">
      <dsp:nvSpPr>
        <dsp:cNvPr id="0" name=""/>
        <dsp:cNvSpPr/>
      </dsp:nvSpPr>
      <dsp:spPr>
        <a:xfrm>
          <a:off x="3897188" y="4270689"/>
          <a:ext cx="1334492" cy="667246"/>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solidFill>
                <a:schemeClr val="tx1"/>
              </a:solidFill>
            </a:rPr>
            <a:t>N-step Q learning</a:t>
          </a:r>
          <a:endParaRPr lang="zh-CN" altLang="en-US" sz="1500" b="1" kern="1200" dirty="0">
            <a:solidFill>
              <a:schemeClr val="tx1"/>
            </a:solidFill>
          </a:endParaRPr>
        </a:p>
      </dsp:txBody>
      <dsp:txXfrm>
        <a:off x="3897188" y="4270689"/>
        <a:ext cx="1334492" cy="667246"/>
      </dsp:txXfrm>
    </dsp:sp>
    <dsp:sp modelId="{B41AD2BC-5D4D-4446-9597-116588984EA3}">
      <dsp:nvSpPr>
        <dsp:cNvPr id="0" name=""/>
        <dsp:cNvSpPr/>
      </dsp:nvSpPr>
      <dsp:spPr>
        <a:xfrm>
          <a:off x="5178300" y="3323199"/>
          <a:ext cx="1334492" cy="6672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Expected </a:t>
          </a:r>
          <a:r>
            <a:rPr lang="en-US" altLang="zh-CN" sz="1500" kern="1200" dirty="0" err="1"/>
            <a:t>Sarsa</a:t>
          </a:r>
          <a:endParaRPr lang="zh-CN" altLang="en-US" sz="1500" kern="1200" dirty="0"/>
        </a:p>
      </dsp:txBody>
      <dsp:txXfrm>
        <a:off x="5178300" y="3323199"/>
        <a:ext cx="1334492" cy="667246"/>
      </dsp:txXfrm>
    </dsp:sp>
    <dsp:sp modelId="{67148D9F-2AA4-4161-86A8-3E59D4FF2412}">
      <dsp:nvSpPr>
        <dsp:cNvPr id="0" name=""/>
        <dsp:cNvSpPr/>
      </dsp:nvSpPr>
      <dsp:spPr>
        <a:xfrm>
          <a:off x="5511924" y="4270689"/>
          <a:ext cx="1334492" cy="667246"/>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solidFill>
                <a:schemeClr val="tx1"/>
              </a:solidFill>
            </a:rPr>
            <a:t>N-step Expected </a:t>
          </a:r>
          <a:r>
            <a:rPr lang="en-US" altLang="zh-CN" sz="1500" b="1" kern="1200" dirty="0" err="1">
              <a:solidFill>
                <a:schemeClr val="tx1"/>
              </a:solidFill>
            </a:rPr>
            <a:t>Sarsa</a:t>
          </a:r>
          <a:endParaRPr lang="zh-CN" altLang="en-US" sz="1500" b="1" kern="1200" dirty="0">
            <a:solidFill>
              <a:schemeClr val="tx1"/>
            </a:solidFill>
          </a:endParaRPr>
        </a:p>
      </dsp:txBody>
      <dsp:txXfrm>
        <a:off x="5511924" y="4270689"/>
        <a:ext cx="1334492" cy="667246"/>
      </dsp:txXfrm>
    </dsp:sp>
    <dsp:sp modelId="{5FD09E3F-BC20-4831-A418-C787BFF3F7AB}">
      <dsp:nvSpPr>
        <dsp:cNvPr id="0" name=""/>
        <dsp:cNvSpPr/>
      </dsp:nvSpPr>
      <dsp:spPr>
        <a:xfrm>
          <a:off x="6793036" y="3323199"/>
          <a:ext cx="1334492" cy="667246"/>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solidFill>
                <a:schemeClr val="tx1"/>
              </a:solidFill>
            </a:rPr>
            <a:t>N-step tree back</a:t>
          </a:r>
          <a:endParaRPr lang="zh-CN" altLang="en-US" sz="1500" b="1" kern="1200" dirty="0">
            <a:solidFill>
              <a:schemeClr val="tx1"/>
            </a:solidFill>
          </a:endParaRPr>
        </a:p>
      </dsp:txBody>
      <dsp:txXfrm>
        <a:off x="6793036" y="3323199"/>
        <a:ext cx="1334492" cy="66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63EB5-607D-4ECD-9356-FCAB04EF5D5C}">
      <dsp:nvSpPr>
        <dsp:cNvPr id="0" name=""/>
        <dsp:cNvSpPr/>
      </dsp:nvSpPr>
      <dsp:spPr>
        <a:xfrm>
          <a:off x="4525456" y="2135"/>
          <a:ext cx="2886296" cy="13054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endParaRPr lang="zh-CN" altLang="en-US" sz="5500" kern="1200"/>
        </a:p>
      </dsp:txBody>
      <dsp:txXfrm>
        <a:off x="4525456" y="2135"/>
        <a:ext cx="2886296" cy="1305425"/>
      </dsp:txXfrm>
    </dsp:sp>
    <dsp:sp modelId="{2B136BFD-6A9C-4430-95EB-1D65A3B55FFD}">
      <dsp:nvSpPr>
        <dsp:cNvPr id="0" name=""/>
        <dsp:cNvSpPr/>
      </dsp:nvSpPr>
      <dsp:spPr>
        <a:xfrm>
          <a:off x="3103847" y="2135"/>
          <a:ext cx="1292371" cy="13054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4EF98E-C39E-4F8A-A1D5-4C2A74288419}">
      <dsp:nvSpPr>
        <dsp:cNvPr id="0" name=""/>
        <dsp:cNvSpPr/>
      </dsp:nvSpPr>
      <dsp:spPr>
        <a:xfrm>
          <a:off x="3103847" y="1522956"/>
          <a:ext cx="2886296" cy="13054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endParaRPr lang="zh-CN" altLang="en-US" sz="5500" kern="1200"/>
        </a:p>
      </dsp:txBody>
      <dsp:txXfrm>
        <a:off x="3103847" y="1522956"/>
        <a:ext cx="2886296" cy="1305425"/>
      </dsp:txXfrm>
    </dsp:sp>
    <dsp:sp modelId="{9F539BF2-EB10-4B0F-A371-EB292F5E1E6C}">
      <dsp:nvSpPr>
        <dsp:cNvPr id="0" name=""/>
        <dsp:cNvSpPr/>
      </dsp:nvSpPr>
      <dsp:spPr>
        <a:xfrm>
          <a:off x="6119380" y="1522956"/>
          <a:ext cx="1292371" cy="13054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C86378-8750-48FD-92E4-999A7FD1C755}">
      <dsp:nvSpPr>
        <dsp:cNvPr id="0" name=""/>
        <dsp:cNvSpPr/>
      </dsp:nvSpPr>
      <dsp:spPr>
        <a:xfrm>
          <a:off x="4525456" y="3043777"/>
          <a:ext cx="2886296" cy="13054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endParaRPr lang="zh-CN" altLang="en-US" sz="5500" kern="1200"/>
        </a:p>
      </dsp:txBody>
      <dsp:txXfrm>
        <a:off x="4525456" y="3043777"/>
        <a:ext cx="2886296" cy="1305425"/>
      </dsp:txXfrm>
    </dsp:sp>
    <dsp:sp modelId="{63F61BB6-F666-457B-8C48-A1B52F2AF207}">
      <dsp:nvSpPr>
        <dsp:cNvPr id="0" name=""/>
        <dsp:cNvSpPr/>
      </dsp:nvSpPr>
      <dsp:spPr>
        <a:xfrm>
          <a:off x="3103847" y="3043777"/>
          <a:ext cx="1292371" cy="13054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666E34-0C39-48DC-A43E-E621C4EE1FCC}" type="datetimeFigureOut">
              <a:rPr lang="zh-CN" altLang="en-US" smtClean="0"/>
              <a:t>2020/2/7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ADDA8-92E7-4B48-99CD-95FF07C9101E}" type="slidenum">
              <a:rPr lang="zh-CN" altLang="en-US" smtClean="0"/>
              <a:t>‹#›</a:t>
            </a:fld>
            <a:endParaRPr lang="zh-CN" altLang="en-US"/>
          </a:p>
        </p:txBody>
      </p:sp>
    </p:spTree>
    <p:extLst>
      <p:ext uri="{BB962C8B-B14F-4D97-AF65-F5344CB8AC3E}">
        <p14:creationId xmlns:p14="http://schemas.microsoft.com/office/powerpoint/2010/main" val="3680364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的主题就是这边入门书的读书笔记。之所以讲这个，主要是因为：第一，准备比较仓促，其它内容也讲不出来；第二，感觉自己刚入门，对很多概念的理解有可能是有偏差的，有错的，大家帮忙改过来，我也能少走点儿弯路；第三，因为目前都是纸上谈兵，看来一些基础理论所以，很多问题没有实践的反馈，还不太理解，希望大家能帮忙解惑。</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a:t>
            </a:fld>
            <a:endParaRPr lang="zh-CN" altLang="en-US"/>
          </a:p>
        </p:txBody>
      </p:sp>
    </p:spTree>
    <p:extLst>
      <p:ext uri="{BB962C8B-B14F-4D97-AF65-F5344CB8AC3E}">
        <p14:creationId xmlns:p14="http://schemas.microsoft.com/office/powerpoint/2010/main" val="1519733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具体的算法，基本点，变量，初始值，循环次数，迭代内容，终止条件。先是根据贝尔曼方程，在策略已知，模型已知的情况下，更新遍历所有表格中的状态值，收敛了之后，然后根据状态值更新策略，不断迭代。这个简单的过程被总结为通用策略迭代（</a:t>
            </a:r>
            <a:r>
              <a:rPr lang="en-US" altLang="zh-CN" dirty="0"/>
              <a:t>GPI</a:t>
            </a:r>
            <a:r>
              <a:rPr lang="zh-CN" altLang="en-US" dirty="0"/>
              <a:t>），在后文当中基本可以贯穿全文。</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10</a:t>
            </a:fld>
            <a:endParaRPr lang="zh-CN" altLang="en-US"/>
          </a:p>
        </p:txBody>
      </p:sp>
    </p:spTree>
    <p:extLst>
      <p:ext uri="{BB962C8B-B14F-4D97-AF65-F5344CB8AC3E}">
        <p14:creationId xmlns:p14="http://schemas.microsoft.com/office/powerpoint/2010/main" val="12417007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对上文算法的实施细节进行讨论。</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113</a:t>
            </a:fld>
            <a:endParaRPr lang="zh-CN" altLang="en-US"/>
          </a:p>
        </p:txBody>
      </p:sp>
    </p:spTree>
    <p:extLst>
      <p:ext uri="{BB962C8B-B14F-4D97-AF65-F5344CB8AC3E}">
        <p14:creationId xmlns:p14="http://schemas.microsoft.com/office/powerpoint/2010/main" val="2478813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延续了第四章中的内容</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114</a:t>
            </a:fld>
            <a:endParaRPr lang="zh-CN" altLang="en-US"/>
          </a:p>
        </p:txBody>
      </p:sp>
    </p:spTree>
    <p:extLst>
      <p:ext uri="{BB962C8B-B14F-4D97-AF65-F5344CB8AC3E}">
        <p14:creationId xmlns:p14="http://schemas.microsoft.com/office/powerpoint/2010/main" val="219280384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Planning </a:t>
            </a:r>
            <a:r>
              <a:rPr lang="zh-CN" altLang="en-US" dirty="0"/>
              <a:t>的一种新应用，但是不能得到</a:t>
            </a:r>
            <a:r>
              <a:rPr lang="en-US" altLang="zh-CN" dirty="0"/>
              <a:t>decision </a:t>
            </a:r>
            <a:r>
              <a:rPr lang="zh-CN" altLang="en-US" dirty="0"/>
              <a:t>的模型怎么应用呢</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115</a:t>
            </a:fld>
            <a:endParaRPr lang="zh-CN" altLang="en-US"/>
          </a:p>
        </p:txBody>
      </p:sp>
    </p:spTree>
    <p:extLst>
      <p:ext uri="{BB962C8B-B14F-4D97-AF65-F5344CB8AC3E}">
        <p14:creationId xmlns:p14="http://schemas.microsoft.com/office/powerpoint/2010/main" val="3374365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这几个算法之间的关系，没搞清楚</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116</a:t>
            </a:fld>
            <a:endParaRPr lang="zh-CN" altLang="en-US"/>
          </a:p>
        </p:txBody>
      </p:sp>
    </p:spTree>
    <p:extLst>
      <p:ext uri="{BB962C8B-B14F-4D97-AF65-F5344CB8AC3E}">
        <p14:creationId xmlns:p14="http://schemas.microsoft.com/office/powerpoint/2010/main" val="16007183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把序的内容写在这里。每次只改变一个状态值，现在每次改边多个，那么在我们的讨论中就会有更多的问题因此而出现，比如：？？</a:t>
            </a:r>
            <a:endParaRPr lang="en-US" altLang="zh-CN" dirty="0"/>
          </a:p>
          <a:p>
            <a:r>
              <a:rPr lang="zh-CN" altLang="en-US" dirty="0"/>
              <a:t>在此也能看到与更多的监督学习方法的结合，为啥能与监督学习方法结合？函数估计，见下一页。</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118</a:t>
            </a:fld>
            <a:endParaRPr lang="zh-CN" altLang="en-US"/>
          </a:p>
        </p:txBody>
      </p:sp>
    </p:spTree>
    <p:extLst>
      <p:ext uri="{BB962C8B-B14F-4D97-AF65-F5344CB8AC3E}">
        <p14:creationId xmlns:p14="http://schemas.microsoft.com/office/powerpoint/2010/main" val="6238074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我们会有不同 目标 函数，把每次更新看成是监督学习。</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119</a:t>
            </a:fld>
            <a:endParaRPr lang="zh-CN" altLang="en-US"/>
          </a:p>
        </p:txBody>
      </p:sp>
    </p:spTree>
    <p:extLst>
      <p:ext uri="{BB962C8B-B14F-4D97-AF65-F5344CB8AC3E}">
        <p14:creationId xmlns:p14="http://schemas.microsoft.com/office/powerpoint/2010/main" val="10271080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每个状态对应一个权重</a:t>
            </a:r>
            <a:r>
              <a:rPr lang="en-US" altLang="zh-CN" dirty="0"/>
              <a:t>\mu</a:t>
            </a:r>
            <a:r>
              <a:rPr lang="zh-CN" altLang="en-US" dirty="0"/>
              <a:t>，权重怎么得来？如何求解？</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120</a:t>
            </a:fld>
            <a:endParaRPr lang="zh-CN" altLang="en-US"/>
          </a:p>
        </p:txBody>
      </p:sp>
    </p:spTree>
    <p:extLst>
      <p:ext uri="{BB962C8B-B14F-4D97-AF65-F5344CB8AC3E}">
        <p14:creationId xmlns:p14="http://schemas.microsoft.com/office/powerpoint/2010/main" val="92656768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到底什么是半梯度</a:t>
            </a:r>
            <a:r>
              <a:rPr lang="en-US" altLang="zh-CN" dirty="0"/>
              <a:t>?</a:t>
            </a:r>
            <a:r>
              <a:rPr lang="zh-CN" altLang="en-US" dirty="0"/>
              <a:t>又为啥会有半梯度出现？半梯度：样本强关联，目标式子中有变量，但没有求梯度。 看似合理的替换，其实是不对的。</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121</a:t>
            </a:fld>
            <a:endParaRPr lang="zh-CN" altLang="en-US"/>
          </a:p>
        </p:txBody>
      </p:sp>
    </p:spTree>
    <p:extLst>
      <p:ext uri="{BB962C8B-B14F-4D97-AF65-F5344CB8AC3E}">
        <p14:creationId xmlns:p14="http://schemas.microsoft.com/office/powerpoint/2010/main" val="6525837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只针对线性问题的求解方式，可以考虑不讲，目标在于快速求解，对逆进行迭代。</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125</a:t>
            </a:fld>
            <a:endParaRPr lang="zh-CN" altLang="en-US"/>
          </a:p>
        </p:txBody>
      </p:sp>
    </p:spTree>
    <p:extLst>
      <p:ext uri="{BB962C8B-B14F-4D97-AF65-F5344CB8AC3E}">
        <p14:creationId xmlns:p14="http://schemas.microsoft.com/office/powerpoint/2010/main" val="14035949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126</a:t>
            </a:fld>
            <a:endParaRPr lang="zh-CN" altLang="en-US"/>
          </a:p>
        </p:txBody>
      </p:sp>
    </p:spTree>
    <p:extLst>
      <p:ext uri="{BB962C8B-B14F-4D97-AF65-F5344CB8AC3E}">
        <p14:creationId xmlns:p14="http://schemas.microsoft.com/office/powerpoint/2010/main" val="1930758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它的定义就是策略提升和策略评估交互的过程，不断地迭代求优，但是这两个过程并不一定是分开进行的，二者也不完全有先后顺序，可以交叉着来。</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11</a:t>
            </a:fld>
            <a:endParaRPr lang="zh-CN" altLang="en-US"/>
          </a:p>
        </p:txBody>
      </p:sp>
    </p:spTree>
    <p:extLst>
      <p:ext uri="{BB962C8B-B14F-4D97-AF65-F5344CB8AC3E}">
        <p14:creationId xmlns:p14="http://schemas.microsoft.com/office/powerpoint/2010/main" val="348952255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对比前面的</a:t>
            </a:r>
            <a:r>
              <a:rPr lang="en-US" altLang="zh-CN" dirty="0" err="1"/>
              <a:t>sarsa</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128</a:t>
            </a:fld>
            <a:endParaRPr lang="zh-CN" altLang="en-US"/>
          </a:p>
        </p:txBody>
      </p:sp>
    </p:spTree>
    <p:extLst>
      <p:ext uri="{BB962C8B-B14F-4D97-AF65-F5344CB8AC3E}">
        <p14:creationId xmlns:p14="http://schemas.microsoft.com/office/powerpoint/2010/main" val="370866971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为啥可以直接用，因为我们虽然在估计一个函数，但是本质上它是个离散函数，还是一个由单个点组成的问题，那么什么时候就不好用了呢？</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129</a:t>
            </a:fld>
            <a:endParaRPr lang="zh-CN" altLang="en-US"/>
          </a:p>
        </p:txBody>
      </p:sp>
    </p:spTree>
    <p:extLst>
      <p:ext uri="{BB962C8B-B14F-4D97-AF65-F5344CB8AC3E}">
        <p14:creationId xmlns:p14="http://schemas.microsoft.com/office/powerpoint/2010/main" val="35142303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我们来看另外一种情况，连续的任务中，我们的状态不再是离散值，而且没有固定起点和终点，所以要定义一种新的回报，回报中用到了平均奖励（</a:t>
            </a:r>
            <a:r>
              <a:rPr lang="en-US" altLang="zh-CN" dirty="0"/>
              <a:t>average reward</a:t>
            </a:r>
            <a:r>
              <a:rPr lang="zh-CN" altLang="en-US" dirty="0"/>
              <a:t>），以及由这个定义带来的变换，包括四种不同形式的贝尔曼方程，两种</a:t>
            </a:r>
            <a:r>
              <a:rPr lang="en-US" altLang="zh-CN" dirty="0"/>
              <a:t>TD</a:t>
            </a:r>
            <a:r>
              <a:rPr lang="zh-CN" altLang="en-US" dirty="0"/>
              <a:t>偏差的改变。（可以把为啥不好用了放在前面讲）</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131</a:t>
            </a:fld>
            <a:endParaRPr lang="zh-CN" altLang="en-US"/>
          </a:p>
        </p:txBody>
      </p:sp>
    </p:spTree>
    <p:extLst>
      <p:ext uri="{BB962C8B-B14F-4D97-AF65-F5344CB8AC3E}">
        <p14:creationId xmlns:p14="http://schemas.microsoft.com/office/powerpoint/2010/main" val="354392573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132</a:t>
            </a:fld>
            <a:endParaRPr lang="zh-CN" altLang="en-US"/>
          </a:p>
        </p:txBody>
      </p:sp>
    </p:spTree>
    <p:extLst>
      <p:ext uri="{BB962C8B-B14F-4D97-AF65-F5344CB8AC3E}">
        <p14:creationId xmlns:p14="http://schemas.microsoft.com/office/powerpoint/2010/main" val="232351843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（这里还要比较一下真正的梯度下降与之前的半梯度下降由何区别）</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133</a:t>
            </a:fld>
            <a:endParaRPr lang="zh-CN" altLang="en-US"/>
          </a:p>
        </p:txBody>
      </p:sp>
    </p:spTree>
    <p:extLst>
      <p:ext uri="{BB962C8B-B14F-4D97-AF65-F5344CB8AC3E}">
        <p14:creationId xmlns:p14="http://schemas.microsoft.com/office/powerpoint/2010/main" val="40437339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对比和之前的公式有啥区别？</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134</a:t>
            </a:fld>
            <a:endParaRPr lang="zh-CN" altLang="en-US"/>
          </a:p>
        </p:txBody>
      </p:sp>
    </p:spTree>
    <p:extLst>
      <p:ext uri="{BB962C8B-B14F-4D97-AF65-F5344CB8AC3E}">
        <p14:creationId xmlns:p14="http://schemas.microsoft.com/office/powerpoint/2010/main" val="27435939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135</a:t>
            </a:fld>
            <a:endParaRPr lang="zh-CN" altLang="en-US"/>
          </a:p>
        </p:txBody>
      </p:sp>
    </p:spTree>
    <p:extLst>
      <p:ext uri="{BB962C8B-B14F-4D97-AF65-F5344CB8AC3E}">
        <p14:creationId xmlns:p14="http://schemas.microsoft.com/office/powerpoint/2010/main" val="32030708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重点强调其不可调和性</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136</a:t>
            </a:fld>
            <a:endParaRPr lang="zh-CN" altLang="en-US"/>
          </a:p>
        </p:txBody>
      </p:sp>
    </p:spTree>
    <p:extLst>
      <p:ext uri="{BB962C8B-B14F-4D97-AF65-F5344CB8AC3E}">
        <p14:creationId xmlns:p14="http://schemas.microsoft.com/office/powerpoint/2010/main" val="10946778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希望构造一种真正的梯度下降，那么就要构造一种误差，这里首先被提出的是</a:t>
            </a:r>
            <a:r>
              <a:rPr lang="en-US" altLang="zh-CN" dirty="0"/>
              <a:t>TD</a:t>
            </a:r>
            <a:r>
              <a:rPr lang="zh-CN" altLang="en-US" dirty="0"/>
              <a:t>误差的期望，叫贝尔曼误差</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137</a:t>
            </a:fld>
            <a:endParaRPr lang="zh-CN" altLang="en-US"/>
          </a:p>
        </p:txBody>
      </p:sp>
    </p:spTree>
    <p:extLst>
      <p:ext uri="{BB962C8B-B14F-4D97-AF65-F5344CB8AC3E}">
        <p14:creationId xmlns:p14="http://schemas.microsoft.com/office/powerpoint/2010/main" val="302565802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为啥贝尔曼误差的投影向量就可以了呢</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140</a:t>
            </a:fld>
            <a:endParaRPr lang="zh-CN" altLang="en-US"/>
          </a:p>
        </p:txBody>
      </p:sp>
    </p:spTree>
    <p:extLst>
      <p:ext uri="{BB962C8B-B14F-4D97-AF65-F5344CB8AC3E}">
        <p14:creationId xmlns:p14="http://schemas.microsoft.com/office/powerpoint/2010/main" val="1492019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值迭代，就没有等到状态值收敛之后再去更新策略，而是每扫描一轮状态空间的值进行更新了，不等它收敛了，就进行一轮策略提升，然后再进行下一轮扫描。（注意，在本次扫描过程中值是不变的，每轮更新一次）</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12</a:t>
            </a:fld>
            <a:endParaRPr lang="zh-CN" altLang="en-US"/>
          </a:p>
        </p:txBody>
      </p:sp>
    </p:spTree>
    <p:extLst>
      <p:ext uri="{BB962C8B-B14F-4D97-AF65-F5344CB8AC3E}">
        <p14:creationId xmlns:p14="http://schemas.microsoft.com/office/powerpoint/2010/main" val="32759733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重点要搞清楚一个前向和后向的概念。注意与</a:t>
            </a:r>
            <a:r>
              <a:rPr lang="en-US" altLang="zh-CN" dirty="0"/>
              <a:t>n-step TD SARSA EXPECT SARSA QLEARNING </a:t>
            </a:r>
            <a:r>
              <a:rPr lang="zh-CN" altLang="en-US" dirty="0"/>
              <a:t>的区别；</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142</a:t>
            </a:fld>
            <a:endParaRPr lang="zh-CN" altLang="en-US"/>
          </a:p>
        </p:txBody>
      </p:sp>
    </p:spTree>
    <p:extLst>
      <p:ext uri="{BB962C8B-B14F-4D97-AF65-F5344CB8AC3E}">
        <p14:creationId xmlns:p14="http://schemas.microsoft.com/office/powerpoint/2010/main" val="39009772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得到的算法框图见下一页</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144</a:t>
            </a:fld>
            <a:endParaRPr lang="zh-CN" altLang="en-US"/>
          </a:p>
        </p:txBody>
      </p:sp>
    </p:spTree>
    <p:extLst>
      <p:ext uri="{BB962C8B-B14F-4D97-AF65-F5344CB8AC3E}">
        <p14:creationId xmlns:p14="http://schemas.microsoft.com/office/powerpoint/2010/main" val="289917798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讨论一下这个东西，同时讨论一下他不能收敛到最优</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146</a:t>
            </a:fld>
            <a:endParaRPr lang="zh-CN" altLang="en-US"/>
          </a:p>
        </p:txBody>
      </p:sp>
    </p:spTree>
    <p:extLst>
      <p:ext uri="{BB962C8B-B14F-4D97-AF65-F5344CB8AC3E}">
        <p14:creationId xmlns:p14="http://schemas.microsoft.com/office/powerpoint/2010/main" val="273329538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这是一个最理想的情况，但是好像不太实用</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148</a:t>
            </a:fld>
            <a:endParaRPr lang="zh-CN" altLang="en-US"/>
          </a:p>
        </p:txBody>
      </p:sp>
    </p:spTree>
    <p:extLst>
      <p:ext uri="{BB962C8B-B14F-4D97-AF65-F5344CB8AC3E}">
        <p14:creationId xmlns:p14="http://schemas.microsoft.com/office/powerpoint/2010/main" val="168564983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真正适用的算法</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149</a:t>
            </a:fld>
            <a:endParaRPr lang="zh-CN" altLang="en-US"/>
          </a:p>
        </p:txBody>
      </p:sp>
    </p:spTree>
    <p:extLst>
      <p:ext uri="{BB962C8B-B14F-4D97-AF65-F5344CB8AC3E}">
        <p14:creationId xmlns:p14="http://schemas.microsoft.com/office/powerpoint/2010/main" val="69030597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仅仅针对线性情况</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150</a:t>
            </a:fld>
            <a:endParaRPr lang="zh-CN" altLang="en-US"/>
          </a:p>
        </p:txBody>
      </p:sp>
    </p:spTree>
    <p:extLst>
      <p:ext uri="{BB962C8B-B14F-4D97-AF65-F5344CB8AC3E}">
        <p14:creationId xmlns:p14="http://schemas.microsoft.com/office/powerpoint/2010/main" val="4726164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a:t>
            </a:r>
            <a:r>
              <a:rPr lang="en-US" altLang="zh-CN" dirty="0"/>
              <a:t>MC</a:t>
            </a:r>
            <a:r>
              <a:rPr lang="zh-CN" altLang="en-US" dirty="0"/>
              <a:t>的角度推到</a:t>
            </a:r>
            <a:r>
              <a:rPr lang="en-US" altLang="zh-CN" dirty="0"/>
              <a:t>TD\lambda</a:t>
            </a:r>
            <a:endParaRPr lang="zh-CN" altLang="en-US"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151</a:t>
            </a:fld>
            <a:endParaRPr lang="zh-CN" altLang="en-US"/>
          </a:p>
        </p:txBody>
      </p:sp>
    </p:spTree>
    <p:extLst>
      <p:ext uri="{BB962C8B-B14F-4D97-AF65-F5344CB8AC3E}">
        <p14:creationId xmlns:p14="http://schemas.microsoft.com/office/powerpoint/2010/main" val="319310883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153</a:t>
            </a:fld>
            <a:endParaRPr lang="zh-CN" altLang="en-US"/>
          </a:p>
        </p:txBody>
      </p:sp>
    </p:spTree>
    <p:extLst>
      <p:ext uri="{BB962C8B-B14F-4D97-AF65-F5344CB8AC3E}">
        <p14:creationId xmlns:p14="http://schemas.microsoft.com/office/powerpoint/2010/main" val="359449548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为啥要减小偏差，因为偏差越大，学习过程就会越慢，我们实际应用中是否真的会有这个问题出现？</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155</a:t>
            </a:fld>
            <a:endParaRPr lang="zh-CN" altLang="en-US"/>
          </a:p>
        </p:txBody>
      </p:sp>
    </p:spTree>
    <p:extLst>
      <p:ext uri="{BB962C8B-B14F-4D97-AF65-F5344CB8AC3E}">
        <p14:creationId xmlns:p14="http://schemas.microsoft.com/office/powerpoint/2010/main" val="167893216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157</a:t>
            </a:fld>
            <a:endParaRPr lang="zh-CN" altLang="en-US"/>
          </a:p>
        </p:txBody>
      </p:sp>
    </p:spTree>
    <p:extLst>
      <p:ext uri="{BB962C8B-B14F-4D97-AF65-F5344CB8AC3E}">
        <p14:creationId xmlns:p14="http://schemas.microsoft.com/office/powerpoint/2010/main" val="1577418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也有连一个回合都等不了的，书中给出一个叫异步动态规划的，没给出具体算法，只是说不用每次都等遍历一遍再进行更新，但是这里理论上还是要求整个空间都进行遍历的。只不过是顺序问题，在第八章中还会有这个思想的体现。它的一个听起来不错的优势：它可以用来建模实时交互系统，我们可以让一个</a:t>
            </a:r>
            <a:r>
              <a:rPr lang="en-US" altLang="zh-CN" dirty="0"/>
              <a:t>agent</a:t>
            </a:r>
            <a:r>
              <a:rPr lang="zh-CN" altLang="en-US" dirty="0"/>
              <a:t>在实际应用环境中执行，得到的状态就作为我们异步动态规划中优先选择遍历和提升的状态。但还是要求模型必须已知，接下来介绍表格法中的第二种基础方法</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13</a:t>
            </a:fld>
            <a:endParaRPr lang="zh-CN" altLang="en-US"/>
          </a:p>
        </p:txBody>
      </p:sp>
    </p:spTree>
    <p:extLst>
      <p:ext uri="{BB962C8B-B14F-4D97-AF65-F5344CB8AC3E}">
        <p14:creationId xmlns:p14="http://schemas.microsoft.com/office/powerpoint/2010/main" val="340407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这种方法仍然遵从</a:t>
            </a:r>
            <a:r>
              <a:rPr lang="en-US" altLang="zh-CN" dirty="0"/>
              <a:t>GPI</a:t>
            </a:r>
            <a:r>
              <a:rPr lang="zh-CN" altLang="en-US" dirty="0"/>
              <a:t>框架，不要模型了，直接从经验中学习</a:t>
            </a:r>
            <a:r>
              <a:rPr lang="en-US" altLang="zh-CN" dirty="0"/>
              <a:t>. </a:t>
            </a:r>
            <a:r>
              <a:rPr lang="zh-CN" altLang="en-US" dirty="0"/>
              <a:t>不是一个一个来，是回合一回合来。同样服从</a:t>
            </a:r>
            <a:r>
              <a:rPr lang="en-US" altLang="zh-CN" dirty="0"/>
              <a:t>GPI</a:t>
            </a:r>
            <a:r>
              <a:rPr lang="zh-CN" altLang="en-US" dirty="0"/>
              <a:t>框架，从策略估计策略提升两个方面进行讨论</a:t>
            </a:r>
            <a:r>
              <a:rPr lang="en-US" altLang="zh-CN" dirty="0"/>
              <a:t>. </a:t>
            </a:r>
            <a:r>
              <a:rPr lang="zh-CN" altLang="en-US" dirty="0"/>
              <a:t>但这里面引入了一个新的问题，叫</a:t>
            </a:r>
            <a:r>
              <a:rPr lang="en-US" altLang="zh-CN" dirty="0"/>
              <a:t>on policy </a:t>
            </a:r>
            <a:r>
              <a:rPr lang="zh-CN" altLang="en-US" dirty="0"/>
              <a:t>同策略法，</a:t>
            </a:r>
            <a:r>
              <a:rPr lang="en-US" altLang="zh-CN" dirty="0"/>
              <a:t>off policy </a:t>
            </a:r>
            <a:r>
              <a:rPr lang="zh-CN" altLang="en-US" dirty="0"/>
              <a:t>异策略方法。因为我们的</a:t>
            </a:r>
            <a:r>
              <a:rPr lang="en-US" altLang="zh-CN" dirty="0"/>
              <a:t>MC</a:t>
            </a:r>
            <a:r>
              <a:rPr lang="zh-CN" altLang="en-US" dirty="0"/>
              <a:t>当中，数据是现产生的，而且不会遍历整个空间，那么就会有产生数据的策略，和评估状态动作值函数的策略 两种，如果二者相同，就是同策略，不同就是异策略。具体我们来看</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14</a:t>
            </a:fld>
            <a:endParaRPr lang="zh-CN" altLang="en-US"/>
          </a:p>
        </p:txBody>
      </p:sp>
    </p:spTree>
    <p:extLst>
      <p:ext uri="{BB962C8B-B14F-4D97-AF65-F5344CB8AC3E}">
        <p14:creationId xmlns:p14="http://schemas.microsoft.com/office/powerpoint/2010/main" val="1482119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a:t>
            </a:r>
            <a:r>
              <a:rPr lang="en-US" altLang="zh-CN" dirty="0"/>
              <a:t>on policy </a:t>
            </a:r>
            <a:r>
              <a:rPr lang="zh-CN" altLang="en-US" dirty="0"/>
              <a:t>的</a:t>
            </a:r>
            <a:r>
              <a:rPr lang="en-US" altLang="zh-CN" dirty="0"/>
              <a:t>MC </a:t>
            </a:r>
            <a:r>
              <a:rPr lang="zh-CN" altLang="en-US" dirty="0"/>
              <a:t>算法，给出一个起始状态，通过当前策略产生一个回合的观测数据，然后从最后一个开始向前递推，每经过一步求一次回报然后更新当前状态对应的</a:t>
            </a:r>
            <a:r>
              <a:rPr lang="en-US" altLang="zh-CN" dirty="0"/>
              <a:t>Q</a:t>
            </a:r>
            <a:r>
              <a:rPr lang="zh-CN" altLang="en-US" dirty="0"/>
              <a:t>值，然后求取最大的动作作为新的策略。一个回合遇到的所有状态更新完毕之后，用这个策略再去产生新的一个回合的数据。</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15</a:t>
            </a:fld>
            <a:endParaRPr lang="zh-CN" altLang="en-US"/>
          </a:p>
        </p:txBody>
      </p:sp>
    </p:spTree>
    <p:extLst>
      <p:ext uri="{BB962C8B-B14F-4D97-AF65-F5344CB8AC3E}">
        <p14:creationId xmlns:p14="http://schemas.microsoft.com/office/powerpoint/2010/main" val="277486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为啥引入</a:t>
            </a:r>
            <a:r>
              <a:rPr lang="en-US" altLang="zh-CN" dirty="0"/>
              <a:t>off policy , </a:t>
            </a:r>
            <a:r>
              <a:rPr lang="zh-CN" altLang="en-US" dirty="0"/>
              <a:t>因为在之前的</a:t>
            </a:r>
            <a:r>
              <a:rPr lang="en-US" altLang="zh-CN" dirty="0"/>
              <a:t>on policy </a:t>
            </a:r>
            <a:r>
              <a:rPr lang="zh-CN" altLang="en-US" dirty="0"/>
              <a:t>方法中，我们明明知道，用来估计动作值的策略不是最优的，但是在产生数据的时候还是沿用了这个策略。更直观的想法是，一个策略是被学习的，一个策略是用来产生数据的，被学习的策略只管逼近最优解，叫</a:t>
            </a:r>
            <a:r>
              <a:rPr lang="en-US" altLang="zh-CN" dirty="0"/>
              <a:t>target </a:t>
            </a:r>
            <a:r>
              <a:rPr lang="zh-CN" altLang="en-US" dirty="0"/>
              <a:t>策略。而那个产生数据的策略 要有很强的探索性，以便我们能够搜索整个空间，叫做</a:t>
            </a:r>
            <a:r>
              <a:rPr lang="en-US" altLang="zh-CN" dirty="0"/>
              <a:t>behavior policy</a:t>
            </a:r>
            <a:r>
              <a:rPr lang="zh-CN" altLang="en-US" dirty="0"/>
              <a:t>。就像我们在概率密度估计当中，用多个高斯分布去近似实际分布分布一样，因为实际问题本来就是不可知的。尤其是在</a:t>
            </a:r>
            <a:r>
              <a:rPr lang="en-US" altLang="zh-CN" dirty="0"/>
              <a:t>MC</a:t>
            </a:r>
            <a:r>
              <a:rPr lang="zh-CN" altLang="en-US" dirty="0"/>
              <a:t>问题中，我们只是采样了一系列的序列而已，那么就更加大了问题的不可知性。常见的方法就是重要性采样</a:t>
            </a:r>
            <a:r>
              <a:rPr lang="en-US" altLang="zh-CN" dirty="0"/>
              <a:t>. </a:t>
            </a:r>
            <a:r>
              <a:rPr lang="zh-CN" altLang="en-US" dirty="0"/>
              <a:t>普通的重要采样就是 两个分布，都能得到采样值，但是只知道一个分布的形式，怎么去估计另外一个分布。这就需要构造一个叫重要采样系数的东西，</a:t>
            </a:r>
            <a:r>
              <a:rPr lang="en-US" altLang="zh-CN" dirty="0"/>
              <a:t>\rho. </a:t>
            </a:r>
            <a:r>
              <a:rPr lang="zh-CN" altLang="en-US" dirty="0"/>
              <a:t>这个系数是加在回报之前的，就是说如果同一个状态下用目标策略比表观策略得到的要好，那么这个状态的回报被冠以更大的比重。当然后面还会有一些处理，还有它的增量式实现方法，不惜讲。</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16</a:t>
            </a:fld>
            <a:endParaRPr lang="zh-CN" altLang="en-US"/>
          </a:p>
        </p:txBody>
      </p:sp>
    </p:spTree>
    <p:extLst>
      <p:ext uri="{BB962C8B-B14F-4D97-AF65-F5344CB8AC3E}">
        <p14:creationId xmlns:p14="http://schemas.microsoft.com/office/powerpoint/2010/main" val="339343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这里给出</a:t>
            </a:r>
            <a:r>
              <a:rPr lang="en-US" altLang="zh-CN" dirty="0"/>
              <a:t>off policy </a:t>
            </a:r>
            <a:r>
              <a:rPr lang="zh-CN" altLang="en-US" dirty="0"/>
              <a:t>和 </a:t>
            </a:r>
            <a:r>
              <a:rPr lang="en-US" altLang="zh-CN" dirty="0"/>
              <a:t>on policy </a:t>
            </a:r>
            <a:r>
              <a:rPr lang="zh-CN" altLang="en-US" dirty="0"/>
              <a:t>在算法流程上的对比，可以看到在</a:t>
            </a:r>
            <a:r>
              <a:rPr lang="en-US" altLang="zh-CN" dirty="0"/>
              <a:t>off policy </a:t>
            </a:r>
            <a:r>
              <a:rPr lang="zh-CN" altLang="en-US" dirty="0"/>
              <a:t>中产生的和估计时用的策略不同。</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17</a:t>
            </a:fld>
            <a:endParaRPr lang="zh-CN" altLang="en-US"/>
          </a:p>
        </p:txBody>
      </p:sp>
    </p:spTree>
    <p:extLst>
      <p:ext uri="{BB962C8B-B14F-4D97-AF65-F5344CB8AC3E}">
        <p14:creationId xmlns:p14="http://schemas.microsoft.com/office/powerpoint/2010/main" val="4027939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我们来看第三种，也是一种无模型方法，刚刚看到的</a:t>
            </a:r>
            <a:r>
              <a:rPr lang="en-US" altLang="zh-CN" dirty="0"/>
              <a:t>MC</a:t>
            </a:r>
            <a:r>
              <a:rPr lang="zh-CN" altLang="en-US" dirty="0"/>
              <a:t>方法，也不需要对环境进行建模，但无论如何简化，我们都要等到一个回合结束后再进行更新，那么有没有不用等到回合结束就能实时更新动作值，然后用更新的动作值去指导动作的呢？时间差分就是在做这件事。</a:t>
            </a:r>
            <a:r>
              <a:rPr lang="en-US" altLang="zh-CN" dirty="0"/>
              <a:t>MC </a:t>
            </a:r>
            <a:r>
              <a:rPr lang="zh-CN" altLang="en-US" dirty="0"/>
              <a:t>的更新公式，其中的目标是</a:t>
            </a:r>
            <a:r>
              <a:rPr lang="en-US" altLang="zh-CN" dirty="0"/>
              <a:t>G_T , </a:t>
            </a:r>
            <a:r>
              <a:rPr lang="zh-CN" altLang="en-US" dirty="0"/>
              <a:t>每一次更新都是以最优策略为目标，并且</a:t>
            </a:r>
            <a:r>
              <a:rPr lang="en-US" altLang="zh-CN" dirty="0"/>
              <a:t>G_T </a:t>
            </a:r>
            <a:r>
              <a:rPr lang="zh-CN" altLang="en-US" dirty="0"/>
              <a:t>要每个回合结束才能得到采样进行估计。而</a:t>
            </a:r>
            <a:r>
              <a:rPr lang="en-US" altLang="zh-CN" dirty="0"/>
              <a:t>DP</a:t>
            </a:r>
            <a:r>
              <a:rPr lang="zh-CN" altLang="en-US" dirty="0"/>
              <a:t>中，我们可以看到这个目标无比地确定，因为我们遍历了整个空间求期望。</a:t>
            </a:r>
            <a:r>
              <a:rPr lang="en-US" altLang="zh-CN" dirty="0"/>
              <a:t>TD</a:t>
            </a:r>
            <a:r>
              <a:rPr lang="zh-CN" altLang="en-US" dirty="0"/>
              <a:t>相比于</a:t>
            </a:r>
            <a:r>
              <a:rPr lang="en-US" altLang="zh-CN" dirty="0"/>
              <a:t>DP </a:t>
            </a:r>
            <a:r>
              <a:rPr lang="zh-CN" altLang="en-US" dirty="0"/>
              <a:t>和</a:t>
            </a:r>
            <a:r>
              <a:rPr lang="en-US" altLang="zh-CN" dirty="0"/>
              <a:t>MC</a:t>
            </a:r>
            <a:r>
              <a:rPr lang="zh-CN" altLang="en-US" dirty="0"/>
              <a:t>它做了两个近似，第一，用当前的估计值取代了最优值作为目标。第二，我们的期望值是通过采样得到并没有遍历全空间。这里把这种用估计值去提升估计值的方法，叫做</a:t>
            </a:r>
            <a:r>
              <a:rPr lang="en-US" altLang="zh-CN" dirty="0"/>
              <a:t>bootstrapping , </a:t>
            </a:r>
            <a:r>
              <a:rPr lang="zh-CN" altLang="en-US" dirty="0"/>
              <a:t>可能翻译是自举。还给出了</a:t>
            </a:r>
            <a:r>
              <a:rPr lang="en-US" altLang="zh-CN" dirty="0"/>
              <a:t>TD</a:t>
            </a:r>
            <a:r>
              <a:rPr lang="zh-CN" altLang="en-US" dirty="0"/>
              <a:t>误差的定义，这个定义在后来会用到。它的优势相比于前两个就很明显了。一不用模型，二不用等到回合结束，是一个增量式迭代。那么具体算法有哪些？那么这种近似能好用吗？</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20</a:t>
            </a:fld>
            <a:endParaRPr lang="zh-CN" altLang="en-US"/>
          </a:p>
        </p:txBody>
      </p:sp>
    </p:spTree>
    <p:extLst>
      <p:ext uri="{BB962C8B-B14F-4D97-AF65-F5344CB8AC3E}">
        <p14:creationId xmlns:p14="http://schemas.microsoft.com/office/powerpoint/2010/main" val="5851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也是服从</a:t>
            </a:r>
            <a:r>
              <a:rPr lang="en-US" altLang="zh-CN" dirty="0"/>
              <a:t>GPI</a:t>
            </a:r>
            <a:r>
              <a:rPr lang="zh-CN" altLang="en-US" dirty="0"/>
              <a:t>框架的，有策略估计部分也有策略提升部分，刚才列出的定义式子就是对当前策略下的状体值函数估计，是</a:t>
            </a:r>
            <a:r>
              <a:rPr lang="en-US" altLang="zh-CN" dirty="0"/>
              <a:t>prediction</a:t>
            </a:r>
            <a:r>
              <a:rPr lang="zh-CN" altLang="en-US" dirty="0"/>
              <a:t>部分。接下来列出一些策略提升的方法，有三个，从同策略和异策略角度分。第一个叫</a:t>
            </a:r>
            <a:r>
              <a:rPr lang="en-US" altLang="zh-CN" dirty="0" err="1"/>
              <a:t>Sarsa</a:t>
            </a:r>
            <a:r>
              <a:rPr lang="en-US" altLang="zh-CN" dirty="0"/>
              <a:t>, </a:t>
            </a:r>
            <a:r>
              <a:rPr lang="zh-CN" altLang="en-US" dirty="0"/>
              <a:t>是一个同策略的算法，估值用到</a:t>
            </a:r>
            <a:r>
              <a:rPr lang="en-US" altLang="zh-CN" dirty="0"/>
              <a:t>s’</a:t>
            </a:r>
            <a:r>
              <a:rPr lang="zh-CN" altLang="en-US" dirty="0"/>
              <a:t>，</a:t>
            </a:r>
            <a:r>
              <a:rPr lang="en-US" altLang="zh-CN" dirty="0"/>
              <a:t>a’</a:t>
            </a:r>
            <a:r>
              <a:rPr lang="zh-CN" altLang="en-US" dirty="0"/>
              <a:t>，就是我们实际产生数据的</a:t>
            </a:r>
            <a:r>
              <a:rPr lang="en-US" altLang="zh-CN" dirty="0" err="1"/>
              <a:t>s’,a</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21</a:t>
            </a:fld>
            <a:endParaRPr lang="zh-CN" altLang="en-US"/>
          </a:p>
        </p:txBody>
      </p:sp>
    </p:spTree>
    <p:extLst>
      <p:ext uri="{BB962C8B-B14F-4D97-AF65-F5344CB8AC3E}">
        <p14:creationId xmlns:p14="http://schemas.microsoft.com/office/powerpoint/2010/main" val="336859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这本书大家应该在入门的时候都看过，这里就和大家一起简单回忆一下。本次组会介绍其中的前两个部分。第一部分是表格学习法，除了介绍基本模型之外，第四章，第五章，第六章，还介绍了</a:t>
            </a:r>
            <a:r>
              <a:rPr lang="en-US" altLang="zh-CN" dirty="0"/>
              <a:t>3</a:t>
            </a:r>
            <a:r>
              <a:rPr lang="zh-CN" altLang="en-US" dirty="0"/>
              <a:t>种最基本的方法，动态规划，蒙特卡洛，时间差分，以及他们的结合与统一，包括介于</a:t>
            </a:r>
            <a:r>
              <a:rPr lang="en-US" altLang="zh-CN" dirty="0"/>
              <a:t>TD</a:t>
            </a:r>
            <a:r>
              <a:rPr lang="zh-CN" altLang="en-US" dirty="0"/>
              <a:t>和</a:t>
            </a:r>
            <a:r>
              <a:rPr lang="en-US" altLang="zh-CN" dirty="0"/>
              <a:t>MC</a:t>
            </a:r>
            <a:r>
              <a:rPr lang="zh-CN" altLang="en-US" dirty="0"/>
              <a:t>之间的</a:t>
            </a:r>
            <a:r>
              <a:rPr lang="en-US" altLang="zh-CN" dirty="0"/>
              <a:t>n</a:t>
            </a:r>
            <a:r>
              <a:rPr lang="zh-CN" altLang="en-US" dirty="0"/>
              <a:t>步自举法 和 融合了</a:t>
            </a:r>
            <a:r>
              <a:rPr lang="en-US" altLang="zh-CN" dirty="0"/>
              <a:t>TD</a:t>
            </a:r>
            <a:r>
              <a:rPr lang="zh-CN" altLang="en-US" dirty="0"/>
              <a:t>与</a:t>
            </a:r>
            <a:r>
              <a:rPr lang="en-US" altLang="zh-CN" dirty="0"/>
              <a:t>DP</a:t>
            </a:r>
            <a:r>
              <a:rPr lang="zh-CN" altLang="en-US" dirty="0"/>
              <a:t>的</a:t>
            </a:r>
            <a:r>
              <a:rPr lang="en-US" altLang="zh-CN" dirty="0"/>
              <a:t>Dyna-Q</a:t>
            </a:r>
            <a:r>
              <a:rPr lang="zh-CN" altLang="en-US" dirty="0"/>
              <a:t>以及一些全空间搜索的方法。第二部分介绍了函数估计，希望能把第一部分表格法当中的算法推广到连续问题中，在同策略的时候大部分都能比较容易地推过去，但在异策略的时候遇到了阻力，这里也提出了一些新的方法，同时也给出了两个独立的看待问题的方式，一个是资格迹，一个是策略梯度法。</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2</a:t>
            </a:fld>
            <a:endParaRPr lang="zh-CN" altLang="en-US"/>
          </a:p>
        </p:txBody>
      </p:sp>
    </p:spTree>
    <p:extLst>
      <p:ext uri="{BB962C8B-B14F-4D97-AF65-F5344CB8AC3E}">
        <p14:creationId xmlns:p14="http://schemas.microsoft.com/office/powerpoint/2010/main" val="2847115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这里可以看到我们在做估计的时候用到是下一个状态动作值函数中最大的那个，而在实际采取动作的时候用到的是 </a:t>
            </a:r>
            <a:r>
              <a:rPr lang="en-US" altLang="zh-CN" dirty="0"/>
              <a:t>\epsilon greedy </a:t>
            </a:r>
            <a:r>
              <a:rPr lang="zh-CN" altLang="en-US" dirty="0"/>
              <a:t>所得到的动作，这样会增加探索的可能性。</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22</a:t>
            </a:fld>
            <a:endParaRPr lang="zh-CN" altLang="en-US"/>
          </a:p>
        </p:txBody>
      </p:sp>
    </p:spTree>
    <p:extLst>
      <p:ext uri="{BB962C8B-B14F-4D97-AF65-F5344CB8AC3E}">
        <p14:creationId xmlns:p14="http://schemas.microsoft.com/office/powerpoint/2010/main" val="2917079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第三种算法叫，</a:t>
            </a:r>
            <a:r>
              <a:rPr lang="en-US" altLang="zh-CN" dirty="0"/>
              <a:t>Expect </a:t>
            </a:r>
            <a:r>
              <a:rPr lang="en-US" altLang="zh-CN" dirty="0" err="1"/>
              <a:t>Sarsa</a:t>
            </a:r>
            <a:r>
              <a:rPr lang="en-US" altLang="zh-CN" dirty="0"/>
              <a:t>, </a:t>
            </a:r>
            <a:r>
              <a:rPr lang="zh-CN" altLang="en-US" dirty="0"/>
              <a:t>为啥会有他，因为刚才我们说估计时最值，行动的时候随机，那么就会出现偏差，为了减小这个偏差，估计的时候用的时期望。当然只适合表格法，用在动作空间比较小的地方。当然解决这个偏差的方法还有很多，书中还列举了一个叫</a:t>
            </a:r>
            <a:r>
              <a:rPr lang="en-US" altLang="zh-CN" dirty="0"/>
              <a:t>double learning </a:t>
            </a:r>
            <a:r>
              <a:rPr lang="zh-CN" altLang="en-US" dirty="0"/>
              <a:t>的方法，这里略去。</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23</a:t>
            </a:fld>
            <a:endParaRPr lang="zh-CN" altLang="en-US"/>
          </a:p>
        </p:txBody>
      </p:sp>
    </p:spTree>
    <p:extLst>
      <p:ext uri="{BB962C8B-B14F-4D97-AF65-F5344CB8AC3E}">
        <p14:creationId xmlns:p14="http://schemas.microsoft.com/office/powerpoint/2010/main" val="259848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这本书的最大的特点就是按照一个走向大一统的结局去写的，接下来就把前面的三个表格方法进一步结合，得到了两个部分的内容，一个是</a:t>
            </a:r>
            <a:r>
              <a:rPr lang="en-US" altLang="zh-CN" dirty="0"/>
              <a:t>N</a:t>
            </a:r>
            <a:r>
              <a:rPr lang="zh-CN" altLang="en-US" dirty="0"/>
              <a:t>步自举法，一个是动态</a:t>
            </a:r>
            <a:r>
              <a:rPr lang="en-US" altLang="zh-CN" dirty="0"/>
              <a:t>Q</a:t>
            </a:r>
            <a:r>
              <a:rPr lang="zh-CN" altLang="en-US" dirty="0"/>
              <a:t>学习。先说第一个，</a:t>
            </a:r>
            <a:r>
              <a:rPr lang="en-US" altLang="zh-CN" dirty="0"/>
              <a:t>n-step bootstrapping ,</a:t>
            </a:r>
            <a:r>
              <a:rPr lang="zh-CN" altLang="en-US" dirty="0"/>
              <a:t>是在理论上统一</a:t>
            </a:r>
            <a:r>
              <a:rPr lang="en-US" altLang="zh-CN" dirty="0"/>
              <a:t>TD </a:t>
            </a:r>
            <a:r>
              <a:rPr lang="zh-CN" altLang="en-US" dirty="0"/>
              <a:t>和</a:t>
            </a:r>
            <a:r>
              <a:rPr lang="en-US" altLang="zh-CN" dirty="0"/>
              <a:t>MC </a:t>
            </a:r>
            <a:r>
              <a:rPr lang="zh-CN" altLang="en-US" dirty="0"/>
              <a:t>两个极端</a:t>
            </a:r>
            <a:r>
              <a:rPr lang="en-US" altLang="zh-CN" dirty="0"/>
              <a:t>. </a:t>
            </a:r>
            <a:r>
              <a:rPr lang="zh-CN" altLang="en-US" dirty="0"/>
              <a:t>在</a:t>
            </a:r>
            <a:r>
              <a:rPr lang="en-US" altLang="zh-CN" dirty="0"/>
              <a:t>TD</a:t>
            </a:r>
            <a:r>
              <a:rPr lang="zh-CN" altLang="en-US" dirty="0"/>
              <a:t>中回报函数的定义，和在</a:t>
            </a:r>
            <a:r>
              <a:rPr lang="en-US" altLang="zh-CN" dirty="0"/>
              <a:t>MC</a:t>
            </a:r>
            <a:r>
              <a:rPr lang="zh-CN" altLang="en-US" dirty="0"/>
              <a:t>中回报函数的定义，可以看出，</a:t>
            </a:r>
            <a:r>
              <a:rPr lang="en-US" altLang="zh-CN" dirty="0"/>
              <a:t>TD</a:t>
            </a:r>
            <a:r>
              <a:rPr lang="zh-CN" altLang="en-US" dirty="0"/>
              <a:t>只向后看一步就更新，</a:t>
            </a:r>
            <a:r>
              <a:rPr lang="en-US" altLang="zh-CN" dirty="0"/>
              <a:t>MC</a:t>
            </a:r>
            <a:r>
              <a:rPr lang="zh-CN" altLang="en-US" dirty="0"/>
              <a:t>要看到结局才更新。 </a:t>
            </a:r>
            <a:r>
              <a:rPr lang="en-US" altLang="zh-CN" dirty="0"/>
              <a:t>N-step TD, </a:t>
            </a:r>
            <a:r>
              <a:rPr lang="zh-CN" altLang="en-US" dirty="0"/>
              <a:t>看的步数是可调的。</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24</a:t>
            </a:fld>
            <a:endParaRPr lang="zh-CN" altLang="en-US"/>
          </a:p>
        </p:txBody>
      </p:sp>
    </p:spTree>
    <p:extLst>
      <p:ext uri="{BB962C8B-B14F-4D97-AF65-F5344CB8AC3E}">
        <p14:creationId xmlns:p14="http://schemas.microsoft.com/office/powerpoint/2010/main" val="2071341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这张图比较形象的表明了三个算法之间的关系。这个说清楚了，前面所有的</a:t>
            </a:r>
            <a:r>
              <a:rPr lang="en-US" altLang="zh-CN" dirty="0"/>
              <a:t>TD</a:t>
            </a:r>
            <a:r>
              <a:rPr lang="zh-CN" altLang="en-US" dirty="0"/>
              <a:t>相关的算法都可以进行推广了。</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25</a:t>
            </a:fld>
            <a:endParaRPr lang="zh-CN" altLang="en-US"/>
          </a:p>
        </p:txBody>
      </p:sp>
    </p:spTree>
    <p:extLst>
      <p:ext uri="{BB962C8B-B14F-4D97-AF65-F5344CB8AC3E}">
        <p14:creationId xmlns:p14="http://schemas.microsoft.com/office/powerpoint/2010/main" val="3887112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TD </a:t>
            </a:r>
            <a:r>
              <a:rPr lang="zh-CN" altLang="en-US" dirty="0"/>
              <a:t>的时候是从 </a:t>
            </a:r>
            <a:r>
              <a:rPr lang="en-US" altLang="zh-CN" dirty="0"/>
              <a:t>TD prediction</a:t>
            </a:r>
            <a:r>
              <a:rPr lang="zh-CN" altLang="en-US" dirty="0"/>
              <a:t> 到 </a:t>
            </a:r>
            <a:r>
              <a:rPr lang="en-US" altLang="zh-CN" dirty="0"/>
              <a:t>TD control</a:t>
            </a:r>
            <a:r>
              <a:rPr lang="zh-CN" altLang="en-US" dirty="0"/>
              <a:t>， 而在</a:t>
            </a:r>
            <a:r>
              <a:rPr lang="en-US" altLang="zh-CN" dirty="0"/>
              <a:t>control</a:t>
            </a:r>
            <a:r>
              <a:rPr lang="zh-CN" altLang="en-US" dirty="0"/>
              <a:t>中又分出了，</a:t>
            </a:r>
            <a:r>
              <a:rPr lang="en-US" altLang="zh-CN" dirty="0"/>
              <a:t>on policy </a:t>
            </a:r>
            <a:r>
              <a:rPr lang="zh-CN" altLang="en-US" dirty="0"/>
              <a:t>和</a:t>
            </a:r>
            <a:r>
              <a:rPr lang="en-US" altLang="zh-CN" dirty="0"/>
              <a:t>off policy </a:t>
            </a:r>
            <a:r>
              <a:rPr lang="zh-CN" altLang="en-US" dirty="0"/>
              <a:t>，</a:t>
            </a:r>
            <a:r>
              <a:rPr lang="en-US" altLang="zh-CN" dirty="0"/>
              <a:t>on policy</a:t>
            </a:r>
            <a:r>
              <a:rPr lang="zh-CN" altLang="en-US" dirty="0"/>
              <a:t>当中又</a:t>
            </a:r>
            <a:r>
              <a:rPr lang="en-US" altLang="zh-CN" dirty="0" err="1"/>
              <a:t>Sarsa</a:t>
            </a:r>
            <a:r>
              <a:rPr lang="en-US" altLang="zh-CN" dirty="0"/>
              <a:t>, </a:t>
            </a:r>
            <a:r>
              <a:rPr lang="en-US" altLang="zh-CN" dirty="0" err="1"/>
              <a:t>offpolicy</a:t>
            </a:r>
            <a:r>
              <a:rPr lang="en-US" altLang="zh-CN" dirty="0"/>
              <a:t> </a:t>
            </a:r>
            <a:r>
              <a:rPr lang="zh-CN" altLang="en-US" dirty="0"/>
              <a:t>中有 </a:t>
            </a:r>
            <a:r>
              <a:rPr lang="en-US" altLang="zh-CN" dirty="0" err="1"/>
              <a:t>Qlearning</a:t>
            </a:r>
            <a:r>
              <a:rPr lang="en-US" altLang="zh-CN" dirty="0"/>
              <a:t>, Expected </a:t>
            </a:r>
            <a:r>
              <a:rPr lang="en-US" altLang="zh-CN" dirty="0" err="1"/>
              <a:t>Sarsa</a:t>
            </a:r>
            <a:r>
              <a:rPr lang="en-US" altLang="zh-CN" dirty="0"/>
              <a:t>. </a:t>
            </a:r>
            <a:r>
              <a:rPr lang="zh-CN" altLang="en-US" dirty="0"/>
              <a:t>所有的算法都可以通过改变回报函数将他们拓展到</a:t>
            </a:r>
            <a:r>
              <a:rPr lang="en-US" altLang="zh-CN" dirty="0"/>
              <a:t>N</a:t>
            </a:r>
            <a:r>
              <a:rPr lang="zh-CN" altLang="en-US" dirty="0"/>
              <a:t>步自举法当中</a:t>
            </a:r>
            <a:r>
              <a:rPr lang="en-US" altLang="zh-CN" dirty="0"/>
              <a:t>. N</a:t>
            </a:r>
            <a:r>
              <a:rPr lang="zh-CN" altLang="en-US" dirty="0"/>
              <a:t>步的时间差分用在策略评估中，前一张</a:t>
            </a:r>
            <a:r>
              <a:rPr lang="en-US" altLang="zh-CN" dirty="0"/>
              <a:t>ppt</a:t>
            </a:r>
            <a:r>
              <a:rPr lang="zh-CN" altLang="en-US" dirty="0"/>
              <a:t>说过了，简单对</a:t>
            </a:r>
            <a:r>
              <a:rPr lang="en-US" altLang="zh-CN" dirty="0"/>
              <a:t>N</a:t>
            </a:r>
            <a:r>
              <a:rPr lang="zh-CN" altLang="en-US" dirty="0"/>
              <a:t>步的</a:t>
            </a:r>
            <a:r>
              <a:rPr lang="en-US" altLang="zh-CN" dirty="0" err="1"/>
              <a:t>Sarsa</a:t>
            </a:r>
            <a:r>
              <a:rPr lang="zh-CN" altLang="en-US" dirty="0"/>
              <a:t>进行举例。</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26</a:t>
            </a:fld>
            <a:endParaRPr lang="zh-CN" altLang="en-US"/>
          </a:p>
        </p:txBody>
      </p:sp>
    </p:spTree>
    <p:extLst>
      <p:ext uri="{BB962C8B-B14F-4D97-AF65-F5344CB8AC3E}">
        <p14:creationId xmlns:p14="http://schemas.microsoft.com/office/powerpoint/2010/main" val="2189402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相比于普通的</a:t>
            </a:r>
            <a:r>
              <a:rPr lang="en-US" altLang="zh-CN" dirty="0" err="1"/>
              <a:t>Sarsa</a:t>
            </a:r>
            <a:r>
              <a:rPr lang="en-US" altLang="zh-CN" dirty="0"/>
              <a:t> </a:t>
            </a:r>
            <a:r>
              <a:rPr lang="zh-CN" altLang="en-US" dirty="0"/>
              <a:t>这里多了一部分存储，多了一步对</a:t>
            </a:r>
            <a:r>
              <a:rPr lang="en-US" altLang="zh-CN" dirty="0"/>
              <a:t>n</a:t>
            </a:r>
            <a:r>
              <a:rPr lang="zh-CN" altLang="en-US" dirty="0"/>
              <a:t>步回报的计算。这个是同策略的，针对异策略的我们可以同样像</a:t>
            </a:r>
            <a:r>
              <a:rPr lang="en-US" altLang="zh-CN" dirty="0"/>
              <a:t>MC</a:t>
            </a:r>
            <a:r>
              <a:rPr lang="zh-CN" altLang="en-US" dirty="0"/>
              <a:t>中那样加入重要采样，也可以将</a:t>
            </a:r>
            <a:r>
              <a:rPr lang="en-US" altLang="zh-CN" dirty="0"/>
              <a:t>Expected </a:t>
            </a:r>
            <a:r>
              <a:rPr lang="en-US" altLang="zh-CN" dirty="0" err="1"/>
              <a:t>Sarsa</a:t>
            </a:r>
            <a:r>
              <a:rPr lang="en-US" altLang="zh-CN" dirty="0"/>
              <a:t> </a:t>
            </a:r>
            <a:r>
              <a:rPr lang="zh-CN" altLang="en-US" dirty="0"/>
              <a:t>进一步推广，得到一种</a:t>
            </a:r>
            <a:r>
              <a:rPr lang="en-US" altLang="zh-CN" dirty="0"/>
              <a:t>n</a:t>
            </a:r>
            <a:r>
              <a:rPr lang="zh-CN" altLang="en-US" dirty="0"/>
              <a:t>步异策略方法，但可以不用进行重要性采样。叫</a:t>
            </a:r>
            <a:r>
              <a:rPr lang="en-US" altLang="zh-CN" dirty="0"/>
              <a:t>tree back algorithm. </a:t>
            </a:r>
            <a:endParaRPr lang="zh-CN" altLang="en-US"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27</a:t>
            </a:fld>
            <a:endParaRPr lang="zh-CN" altLang="en-US"/>
          </a:p>
        </p:txBody>
      </p:sp>
    </p:spTree>
    <p:extLst>
      <p:ext uri="{BB962C8B-B14F-4D97-AF65-F5344CB8AC3E}">
        <p14:creationId xmlns:p14="http://schemas.microsoft.com/office/powerpoint/2010/main" val="4214471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在每一步都做期望，除了被执行的动作的回报外，我们还要把没有执行的动作对应的值函数也求进去。具体的算法，目标分为两个部分，三个部分，一个是奖励，一个是执行的动作对应的</a:t>
            </a:r>
            <a:r>
              <a:rPr lang="en-US" altLang="zh-CN" dirty="0"/>
              <a:t>q</a:t>
            </a:r>
            <a:r>
              <a:rPr lang="zh-CN" altLang="en-US" dirty="0"/>
              <a:t>，另外一个是没有执行动作对应的</a:t>
            </a:r>
            <a:r>
              <a:rPr lang="en-US" altLang="zh-CN" dirty="0"/>
              <a:t>q</a:t>
            </a:r>
            <a:endParaRPr lang="zh-CN" altLang="en-US"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28</a:t>
            </a:fld>
            <a:endParaRPr lang="zh-CN" altLang="en-US"/>
          </a:p>
        </p:txBody>
      </p:sp>
    </p:spTree>
    <p:extLst>
      <p:ext uri="{BB962C8B-B14F-4D97-AF65-F5344CB8AC3E}">
        <p14:creationId xmlns:p14="http://schemas.microsoft.com/office/powerpoint/2010/main" val="1841733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刚刚说过</a:t>
            </a:r>
            <a:r>
              <a:rPr lang="en-US" altLang="zh-CN" dirty="0"/>
              <a:t>unify</a:t>
            </a:r>
            <a:r>
              <a:rPr lang="zh-CN" altLang="en-US" dirty="0"/>
              <a:t>，这里又进行了一次，之前的</a:t>
            </a:r>
            <a:r>
              <a:rPr lang="en-US" altLang="zh-CN" dirty="0" err="1"/>
              <a:t>Sarsa</a:t>
            </a:r>
            <a:r>
              <a:rPr lang="en-US" altLang="zh-CN" dirty="0"/>
              <a:t>, tree back expect </a:t>
            </a:r>
            <a:r>
              <a:rPr lang="en-US" altLang="zh-CN" dirty="0" err="1"/>
              <a:t>sarsa</a:t>
            </a:r>
            <a:r>
              <a:rPr lang="en-US" altLang="zh-CN" dirty="0"/>
              <a:t> </a:t>
            </a:r>
            <a:r>
              <a:rPr lang="zh-CN" altLang="en-US" dirty="0"/>
              <a:t>都统一到这里了，但是没太搞清楚，那一步用采样，那一步用期望，我怎么去选择</a:t>
            </a:r>
            <a:r>
              <a:rPr lang="en-US" altLang="zh-CN" dirty="0"/>
              <a:t>\sigma</a:t>
            </a:r>
            <a:r>
              <a:rPr lang="zh-CN" altLang="en-US" dirty="0"/>
              <a:t>。这里在平衡采样和期望，这两种不同手段。不知道在实际问题中这两种手段会有什么实质差别。至少从理论上来讲期望更耗费资源，但更准确。到此我们算是把</a:t>
            </a:r>
            <a:r>
              <a:rPr lang="en-US" altLang="zh-CN" dirty="0"/>
              <a:t>TD</a:t>
            </a:r>
            <a:r>
              <a:rPr lang="zh-CN" altLang="en-US" dirty="0"/>
              <a:t>和</a:t>
            </a:r>
            <a:r>
              <a:rPr lang="en-US" altLang="zh-CN" dirty="0"/>
              <a:t>MC</a:t>
            </a:r>
            <a:r>
              <a:rPr lang="zh-CN" altLang="en-US" dirty="0"/>
              <a:t>结合完毕了。我们来看如何把这三种方法都统一到一个框架下。</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29</a:t>
            </a:fld>
            <a:endParaRPr lang="zh-CN" altLang="en-US"/>
          </a:p>
        </p:txBody>
      </p:sp>
    </p:spTree>
    <p:extLst>
      <p:ext uri="{BB962C8B-B14F-4D97-AF65-F5344CB8AC3E}">
        <p14:creationId xmlns:p14="http://schemas.microsoft.com/office/powerpoint/2010/main" val="1837900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也就是我们的第八章：</a:t>
            </a:r>
            <a:r>
              <a:rPr lang="en-US" altLang="zh-CN" dirty="0"/>
              <a:t>Planning and Learning with Tabular Method</a:t>
            </a:r>
            <a:r>
              <a:rPr lang="zh-CN" altLang="en-US" dirty="0"/>
              <a:t>， 计划针对的是有模型的方法，我们的</a:t>
            </a:r>
            <a:r>
              <a:rPr lang="en-US" altLang="zh-CN" dirty="0"/>
              <a:t>agent </a:t>
            </a:r>
            <a:r>
              <a:rPr lang="zh-CN" altLang="en-US" dirty="0"/>
              <a:t>如果知道了环境的模型，或者有了一个对模型的估计，那么他就可以根据对环境的认知进行</a:t>
            </a:r>
            <a:r>
              <a:rPr lang="en-US" altLang="zh-CN" dirty="0"/>
              <a:t>plan </a:t>
            </a:r>
            <a:r>
              <a:rPr lang="zh-CN" altLang="en-US" dirty="0"/>
              <a:t>，计划，也就是我们的</a:t>
            </a:r>
            <a:r>
              <a:rPr lang="en-US" altLang="zh-CN" dirty="0"/>
              <a:t>DP</a:t>
            </a:r>
            <a:r>
              <a:rPr lang="zh-CN" altLang="en-US" dirty="0"/>
              <a:t>算法。如果没有怎么办，就要去试，去从</a:t>
            </a:r>
            <a:r>
              <a:rPr lang="en-US" altLang="zh-CN" dirty="0"/>
              <a:t>experience </a:t>
            </a:r>
            <a:r>
              <a:rPr lang="zh-CN" altLang="en-US" dirty="0"/>
              <a:t>经验当中去</a:t>
            </a:r>
            <a:r>
              <a:rPr lang="en-US" altLang="zh-CN" dirty="0"/>
              <a:t>learn </a:t>
            </a:r>
            <a:r>
              <a:rPr lang="zh-CN" altLang="en-US" dirty="0"/>
              <a:t>学习，也就是我们的</a:t>
            </a:r>
            <a:r>
              <a:rPr lang="en-US" altLang="zh-CN" dirty="0"/>
              <a:t>TD</a:t>
            </a:r>
            <a:r>
              <a:rPr lang="zh-CN" altLang="en-US" dirty="0"/>
              <a:t>或者</a:t>
            </a:r>
            <a:r>
              <a:rPr lang="en-US" altLang="zh-CN" dirty="0"/>
              <a:t>MC</a:t>
            </a:r>
            <a:r>
              <a:rPr lang="zh-CN" altLang="en-US" dirty="0"/>
              <a:t>。那么他们有共同点吗</a:t>
            </a:r>
            <a:r>
              <a:rPr lang="en-US" altLang="zh-CN" dirty="0"/>
              <a:t>?</a:t>
            </a:r>
            <a:r>
              <a:rPr lang="zh-CN" altLang="en-US" dirty="0"/>
              <a:t>这一章希望给</a:t>
            </a:r>
            <a:r>
              <a:rPr lang="en-US" altLang="zh-CN" dirty="0" err="1"/>
              <a:t>modelbased</a:t>
            </a:r>
            <a:r>
              <a:rPr lang="en-US" altLang="zh-CN" dirty="0"/>
              <a:t> model free </a:t>
            </a:r>
            <a:r>
              <a:rPr lang="zh-CN" altLang="en-US" dirty="0"/>
              <a:t>算法进行一个整合。融合就需要找共同点，这里有两个，一个是目标，一个是方法。一个是</a:t>
            </a:r>
            <a:r>
              <a:rPr lang="en-US" altLang="zh-CN" dirty="0"/>
              <a:t>value function</a:t>
            </a:r>
            <a:r>
              <a:rPr lang="zh-CN" altLang="en-US" dirty="0"/>
              <a:t>，另一个是基本思想，往前看，往回算。不同点是</a:t>
            </a:r>
            <a:r>
              <a:rPr lang="en-US" altLang="zh-CN" dirty="0"/>
              <a:t>planning </a:t>
            </a:r>
            <a:r>
              <a:rPr lang="zh-CN" altLang="en-US" dirty="0"/>
              <a:t>用的是仿真数据，</a:t>
            </a:r>
            <a:r>
              <a:rPr lang="en-US" altLang="zh-CN" dirty="0"/>
              <a:t>learning</a:t>
            </a:r>
            <a:r>
              <a:rPr lang="zh-CN" altLang="en-US" dirty="0"/>
              <a:t>用的是真实</a:t>
            </a:r>
            <a:r>
              <a:rPr lang="en-US" altLang="zh-CN" dirty="0"/>
              <a:t>experience</a:t>
            </a:r>
            <a:r>
              <a:rPr lang="zh-CN" altLang="en-US" dirty="0"/>
              <a:t>。也就是我们要把</a:t>
            </a:r>
            <a:r>
              <a:rPr lang="en-US" altLang="zh-CN" dirty="0"/>
              <a:t>model based </a:t>
            </a:r>
            <a:r>
              <a:rPr lang="zh-CN" altLang="en-US" dirty="0"/>
              <a:t>和</a:t>
            </a:r>
            <a:r>
              <a:rPr lang="en-US" altLang="zh-CN" dirty="0"/>
              <a:t>model free </a:t>
            </a:r>
            <a:r>
              <a:rPr lang="zh-CN" altLang="en-US" dirty="0"/>
              <a:t>进行统一。具体来看一下。</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30</a:t>
            </a:fld>
            <a:endParaRPr lang="zh-CN" altLang="en-US"/>
          </a:p>
        </p:txBody>
      </p:sp>
    </p:spTree>
    <p:extLst>
      <p:ext uri="{BB962C8B-B14F-4D97-AF65-F5344CB8AC3E}">
        <p14:creationId xmlns:p14="http://schemas.microsoft.com/office/powerpoint/2010/main" val="13285162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书中给出一个图来描述这两种方法的区别和连续，</a:t>
            </a:r>
            <a:r>
              <a:rPr lang="en-US" altLang="zh-CN" dirty="0"/>
              <a:t>planning </a:t>
            </a:r>
            <a:r>
              <a:rPr lang="zh-CN" altLang="en-US" dirty="0"/>
              <a:t>是从经验中学习模型，然后用模型去估计</a:t>
            </a:r>
            <a:r>
              <a:rPr lang="en-US" altLang="zh-CN" dirty="0"/>
              <a:t>value</a:t>
            </a:r>
            <a:r>
              <a:rPr lang="zh-CN" altLang="en-US" dirty="0"/>
              <a:t>，</a:t>
            </a:r>
            <a:r>
              <a:rPr lang="en-US" altLang="zh-CN" dirty="0"/>
              <a:t>learning</a:t>
            </a:r>
            <a:r>
              <a:rPr lang="zh-CN" altLang="en-US" dirty="0"/>
              <a:t>则是直接通过</a:t>
            </a:r>
            <a:r>
              <a:rPr lang="en-US" altLang="zh-CN" dirty="0"/>
              <a:t>experience </a:t>
            </a:r>
            <a:r>
              <a:rPr lang="zh-CN" altLang="en-US" dirty="0"/>
              <a:t>学习</a:t>
            </a:r>
            <a:r>
              <a:rPr lang="en-US" altLang="zh-CN" dirty="0"/>
              <a:t>value</a:t>
            </a:r>
            <a:r>
              <a:rPr lang="zh-CN" altLang="en-US" dirty="0"/>
              <a:t>。这两种方法的优缺点：</a:t>
            </a:r>
            <a:r>
              <a:rPr lang="en-US" altLang="zh-CN" dirty="0"/>
              <a:t>indirect method</a:t>
            </a:r>
            <a:r>
              <a:rPr lang="zh-CN" altLang="en-US" dirty="0"/>
              <a:t>，通常能过很好地利用仅有的</a:t>
            </a:r>
            <a:r>
              <a:rPr lang="en-US" altLang="zh-CN" dirty="0"/>
              <a:t>experience</a:t>
            </a:r>
            <a:r>
              <a:rPr lang="zh-CN" altLang="en-US" dirty="0"/>
              <a:t>，得到相比于</a:t>
            </a:r>
            <a:r>
              <a:rPr lang="en-US" altLang="zh-CN" dirty="0"/>
              <a:t>direct method </a:t>
            </a:r>
            <a:r>
              <a:rPr lang="zh-CN" altLang="en-US" dirty="0"/>
              <a:t>较好的方法。</a:t>
            </a:r>
            <a:r>
              <a:rPr lang="en-US" altLang="zh-CN" dirty="0"/>
              <a:t>Direct method</a:t>
            </a:r>
            <a:r>
              <a:rPr lang="zh-CN" altLang="en-US" dirty="0"/>
              <a:t>，更简单，而且不会受到模型偏差的影响。二者有分歧，但并不是很大，这章我们就将看到将</a:t>
            </a:r>
            <a:r>
              <a:rPr lang="en-US" altLang="zh-CN" dirty="0"/>
              <a:t> </a:t>
            </a:r>
            <a:r>
              <a:rPr lang="zh-CN" altLang="en-US" dirty="0"/>
              <a:t>基于模型  的 动态规划，和 无模型的 时间差分 相结合。这是一个关系图，对应的算法框架如下</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31</a:t>
            </a:fld>
            <a:endParaRPr lang="zh-CN" altLang="en-US"/>
          </a:p>
        </p:txBody>
      </p:sp>
    </p:spTree>
    <p:extLst>
      <p:ext uri="{BB962C8B-B14F-4D97-AF65-F5344CB8AC3E}">
        <p14:creationId xmlns:p14="http://schemas.microsoft.com/office/powerpoint/2010/main" val="1368237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第一章主要是介绍什么样的问题要用强化学习方法来解决，强化学习方法与其它机器学习方法的区别，以及在强化学习问题当中我要处理的主要矛盾是什么？</a:t>
            </a:r>
            <a:endParaRPr lang="en-US" altLang="zh-CN" dirty="0"/>
          </a:p>
          <a:p>
            <a:r>
              <a:rPr lang="zh-CN" altLang="en-US" dirty="0"/>
              <a:t>最后还为我们介绍了强化学习问题中的主要元素。</a:t>
            </a:r>
            <a:endParaRPr lang="en-US" altLang="zh-CN" dirty="0"/>
          </a:p>
          <a:p>
            <a:r>
              <a:rPr lang="zh-CN" altLang="en-US" dirty="0"/>
              <a:t>主要面临的问题是交互，在监督学习中我定义标签，在无监督学习中我定义距离，在强化学习中定义</a:t>
            </a:r>
            <a:r>
              <a:rPr lang="en-US" altLang="zh-CN" dirty="0"/>
              <a:t>reward</a:t>
            </a:r>
            <a:r>
              <a:rPr lang="zh-CN" altLang="en-US" dirty="0"/>
              <a:t>。在强化学习中用到的是</a:t>
            </a:r>
            <a:r>
              <a:rPr lang="en-US" altLang="zh-CN" dirty="0"/>
              <a:t>evaluative </a:t>
            </a:r>
            <a:r>
              <a:rPr lang="zh-CN" altLang="en-US" dirty="0"/>
              <a:t>反馈，与动作相关；在监督学习中用到的是</a:t>
            </a:r>
            <a:r>
              <a:rPr lang="en-US" altLang="zh-CN" dirty="0"/>
              <a:t>instructive</a:t>
            </a:r>
            <a:r>
              <a:rPr lang="zh-CN" altLang="en-US" dirty="0"/>
              <a:t>反馈，与动作无关，无论你给出的动作估值是多少，标签永远都在那里。</a:t>
            </a:r>
            <a:endParaRPr lang="en-US" altLang="zh-CN" dirty="0"/>
          </a:p>
          <a:p>
            <a:r>
              <a:rPr lang="zh-CN" altLang="en-US" dirty="0"/>
              <a:t>主要矛盾，常见的两个词，探索和利用。也就是如何平衡已知和未知在决策过程中所占据的比重。也有一些其它的矛盾，比如过去的总结和未来的期望对现在的决策都会有影响，但如何平衡他们。</a:t>
            </a:r>
            <a:endParaRPr lang="en-US" altLang="zh-CN" dirty="0"/>
          </a:p>
          <a:p>
            <a:r>
              <a:rPr lang="zh-CN" altLang="en-US" dirty="0"/>
              <a:t>主要的元素有：</a:t>
            </a:r>
            <a:r>
              <a:rPr lang="en-US" altLang="zh-CN" dirty="0"/>
              <a:t>agent</a:t>
            </a:r>
            <a:r>
              <a:rPr lang="zh-CN" altLang="en-US" dirty="0"/>
              <a:t>和环境，策略，奖励信号，值函数，环境的模型</a:t>
            </a:r>
            <a:endParaRPr lang="en-US" altLang="zh-CN"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3</a:t>
            </a:fld>
            <a:endParaRPr lang="zh-CN" altLang="en-US"/>
          </a:p>
        </p:txBody>
      </p:sp>
    </p:spTree>
    <p:extLst>
      <p:ext uri="{BB962C8B-B14F-4D97-AF65-F5344CB8AC3E}">
        <p14:creationId xmlns:p14="http://schemas.microsoft.com/office/powerpoint/2010/main" val="502568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这个算法叫动态</a:t>
            </a:r>
            <a:r>
              <a:rPr lang="en-US" altLang="zh-CN" dirty="0"/>
              <a:t>Q-learning</a:t>
            </a:r>
            <a:r>
              <a:rPr lang="zh-CN" altLang="en-US" dirty="0"/>
              <a:t>， 是个很朴素的算法，图的中间部分，是真实的轨迹，左侧是直接</a:t>
            </a:r>
            <a:r>
              <a:rPr lang="en-US" altLang="zh-CN" dirty="0"/>
              <a:t>RL</a:t>
            </a:r>
            <a:r>
              <a:rPr lang="zh-CN" altLang="en-US" dirty="0"/>
              <a:t>算法，从轨迹中提升值函数和策略。右侧是基于模型的过程，模型从真实经历中学习得到，并产生仿真数据，这个过程叫</a:t>
            </a:r>
            <a:r>
              <a:rPr lang="en-US" altLang="zh-CN" dirty="0"/>
              <a:t>search control</a:t>
            </a:r>
            <a:r>
              <a:rPr lang="zh-CN" altLang="en-US" dirty="0"/>
              <a:t>。然后，</a:t>
            </a:r>
            <a:r>
              <a:rPr lang="en-US" altLang="zh-CN" dirty="0"/>
              <a:t>direct RL </a:t>
            </a:r>
            <a:r>
              <a:rPr lang="zh-CN" altLang="en-US" dirty="0"/>
              <a:t>和 </a:t>
            </a:r>
            <a:r>
              <a:rPr lang="en-US" altLang="zh-CN" dirty="0"/>
              <a:t>planning update </a:t>
            </a:r>
            <a:r>
              <a:rPr lang="zh-CN" altLang="en-US" dirty="0"/>
              <a:t>用到的都是前面提到的</a:t>
            </a:r>
            <a:r>
              <a:rPr lang="en-US" altLang="zh-CN" dirty="0" err="1"/>
              <a:t>tablular</a:t>
            </a:r>
            <a:r>
              <a:rPr lang="en-US" altLang="zh-CN" dirty="0"/>
              <a:t> Q Learning</a:t>
            </a:r>
            <a:r>
              <a:rPr lang="zh-CN" altLang="en-US" dirty="0"/>
              <a:t>，只是他们采用的数据不同。当然了，这是最单明了的一种融合方法，但也体现了将</a:t>
            </a:r>
            <a:r>
              <a:rPr lang="en-US" altLang="zh-CN" dirty="0"/>
              <a:t>planning</a:t>
            </a:r>
            <a:r>
              <a:rPr lang="zh-CN" altLang="en-US" dirty="0"/>
              <a:t>和</a:t>
            </a:r>
            <a:r>
              <a:rPr lang="en-US" altLang="zh-CN" dirty="0"/>
              <a:t>learning</a:t>
            </a:r>
            <a:r>
              <a:rPr lang="zh-CN" altLang="en-US" dirty="0"/>
              <a:t>相融合的这个基本思路。</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32</a:t>
            </a:fld>
            <a:endParaRPr lang="zh-CN" altLang="en-US"/>
          </a:p>
        </p:txBody>
      </p:sp>
    </p:spTree>
    <p:extLst>
      <p:ext uri="{BB962C8B-B14F-4D97-AF65-F5344CB8AC3E}">
        <p14:creationId xmlns:p14="http://schemas.microsoft.com/office/powerpoint/2010/main" val="3291508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我们可以对比以下动态</a:t>
            </a:r>
            <a:r>
              <a:rPr lang="en-US" altLang="zh-CN" dirty="0" err="1"/>
              <a:t>Qlearning</a:t>
            </a:r>
            <a:r>
              <a:rPr lang="en-US" altLang="zh-CN" dirty="0"/>
              <a:t> </a:t>
            </a:r>
            <a:r>
              <a:rPr lang="zh-CN" altLang="en-US" dirty="0"/>
              <a:t>和原先的</a:t>
            </a:r>
            <a:r>
              <a:rPr lang="en-US" altLang="zh-CN" dirty="0" err="1"/>
              <a:t>Qlearning</a:t>
            </a:r>
            <a:r>
              <a:rPr lang="en-US" altLang="zh-CN" dirty="0"/>
              <a:t> </a:t>
            </a:r>
            <a:r>
              <a:rPr lang="zh-CN" altLang="en-US" dirty="0"/>
              <a:t>有何不同？我们不仅用经验数据学习</a:t>
            </a:r>
            <a:r>
              <a:rPr lang="en-US" altLang="zh-CN" dirty="0"/>
              <a:t>q</a:t>
            </a:r>
            <a:r>
              <a:rPr lang="zh-CN" altLang="en-US" dirty="0"/>
              <a:t>， 同时把当前收集到的经验数据存储到模型当中，用模型产生仿真数据，同时用仿真数据学习</a:t>
            </a:r>
            <a:r>
              <a:rPr lang="en-US" altLang="zh-CN" dirty="0"/>
              <a:t>q,  </a:t>
            </a:r>
            <a:r>
              <a:rPr lang="zh-CN" altLang="en-US" dirty="0"/>
              <a:t>学法都一样，但是数据不一样，一个是真实的，一个是仿真的。这是最简单的结合方式，也是最基本的思想，后面进行</a:t>
            </a:r>
            <a:r>
              <a:rPr lang="en-US" altLang="zh-CN" dirty="0"/>
              <a:t>MCTS</a:t>
            </a:r>
            <a:r>
              <a:rPr lang="zh-CN" altLang="en-US" dirty="0"/>
              <a:t>时也用到了这个思想。这里面也提到一个问题，产生仿真数据的策略，我们应该从哪个状态开始产生，我们看到，朴素的算法中是从之前观测过的状态中随机产生的，很显然，随机这种策略效率不是很高，所以有了</a:t>
            </a:r>
            <a:r>
              <a:rPr lang="en-US" altLang="zh-CN" dirty="0"/>
              <a:t>Prioritized sweeping, </a:t>
            </a:r>
            <a:r>
              <a:rPr lang="zh-CN" altLang="en-US" dirty="0"/>
              <a:t>优先扫描。</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33</a:t>
            </a:fld>
            <a:endParaRPr lang="zh-CN" altLang="en-US"/>
          </a:p>
        </p:txBody>
      </p:sp>
    </p:spTree>
    <p:extLst>
      <p:ext uri="{BB962C8B-B14F-4D97-AF65-F5344CB8AC3E}">
        <p14:creationId xmlns:p14="http://schemas.microsoft.com/office/powerpoint/2010/main" val="2136119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优先扫描是指，在前面的动态</a:t>
            </a:r>
            <a:r>
              <a:rPr lang="en-US" altLang="zh-CN" dirty="0"/>
              <a:t>Q</a:t>
            </a:r>
            <a:r>
              <a:rPr lang="zh-CN" altLang="en-US" dirty="0"/>
              <a:t>中我们要产生仿真数据，但不希望因为随机初始化而浪费太多的资源。那么我们从什么地方开始呢？要从那些目标点附近的状态，以及值函数改变较多的地方，然后把这些状态按照重要性进行排序，产生仿真数据的时候从这些状态开始仿真。用一个队列来存储变化的大小。具体算法，</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34</a:t>
            </a:fld>
            <a:endParaRPr lang="zh-CN" altLang="en-US"/>
          </a:p>
        </p:txBody>
      </p:sp>
    </p:spTree>
    <p:extLst>
      <p:ext uri="{BB962C8B-B14F-4D97-AF65-F5344CB8AC3E}">
        <p14:creationId xmlns:p14="http://schemas.microsoft.com/office/powerpoint/2010/main" val="113592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次更新的过程中都把变化的大小记下来，然后按照变化多少插到队列当中去，仿真数据的时候从队列中变化最大的那个开始产生数据。（跟后来的资格迹有什么区别吗？）大家也可以看到这个扫描方法每次用到的都是最大值，也就是要遍历所有可能的下一个动作，所以有的时候并不划算，但这个东西有利有弊，我们前面提过的很多方法都有这个问题，文中简单总结了一下，</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35</a:t>
            </a:fld>
            <a:endParaRPr lang="zh-CN" altLang="en-US"/>
          </a:p>
        </p:txBody>
      </p:sp>
    </p:spTree>
    <p:extLst>
      <p:ext uri="{BB962C8B-B14F-4D97-AF65-F5344CB8AC3E}">
        <p14:creationId xmlns:p14="http://schemas.microsoft.com/office/powerpoint/2010/main" val="1891354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这里从三个维度描述所有我们之前看过的表格学习方法，这里主要接着前文书来说，期望和采样，用来进行更新时的优缺点。</a:t>
            </a:r>
            <a:endParaRPr lang="en-US" altLang="zh-CN" dirty="0"/>
          </a:p>
          <a:p>
            <a:endParaRPr lang="en-US" altLang="zh-CN" dirty="0"/>
          </a:p>
          <a:p>
            <a:r>
              <a:rPr lang="zh-CN" altLang="en-US" dirty="0"/>
              <a:t>采样：可以无模型，直接从环境中来。会有采样误差。计算复简便。</a:t>
            </a:r>
            <a:endParaRPr lang="en-US" altLang="zh-CN" dirty="0"/>
          </a:p>
          <a:p>
            <a:r>
              <a:rPr lang="zh-CN" altLang="en-US" dirty="0"/>
              <a:t>期望：考虑所有可能情况之后的一个均值。更准确。计算复杂。</a:t>
            </a:r>
            <a:endParaRPr lang="en-US" altLang="zh-CN" dirty="0"/>
          </a:p>
          <a:p>
            <a:endParaRPr lang="en-US" altLang="zh-CN" dirty="0"/>
          </a:p>
          <a:p>
            <a:r>
              <a:rPr lang="zh-CN" altLang="en-US" dirty="0"/>
              <a:t>很显然这种采样的方法可推广性比较强</a:t>
            </a:r>
            <a:endParaRPr lang="en-US" altLang="zh-CN" dirty="0"/>
          </a:p>
          <a:p>
            <a:r>
              <a:rPr lang="zh-CN" altLang="en-US" dirty="0"/>
              <a:t>（文中为啥讨论到最后说</a:t>
            </a:r>
            <a:r>
              <a:rPr lang="en-US" altLang="zh-CN" dirty="0"/>
              <a:t>sample </a:t>
            </a:r>
            <a:r>
              <a:rPr lang="zh-CN" altLang="en-US" dirty="0"/>
              <a:t>尤其是</a:t>
            </a:r>
            <a:r>
              <a:rPr lang="en-US" altLang="zh-CN" dirty="0"/>
              <a:t>successor states sample</a:t>
            </a:r>
            <a:r>
              <a:rPr lang="zh-CN" altLang="en-US" dirty="0"/>
              <a:t>会起到很大作用。）</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36</a:t>
            </a:fld>
            <a:endParaRPr lang="zh-CN" altLang="en-US"/>
          </a:p>
        </p:txBody>
      </p:sp>
    </p:spTree>
    <p:extLst>
      <p:ext uri="{BB962C8B-B14F-4D97-AF65-F5344CB8AC3E}">
        <p14:creationId xmlns:p14="http://schemas.microsoft.com/office/powerpoint/2010/main" val="2921642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两种更新分布的方法</a:t>
            </a:r>
            <a:r>
              <a:rPr lang="en-US" altLang="zh-CN" dirty="0"/>
              <a:t>:</a:t>
            </a:r>
            <a:r>
              <a:rPr lang="zh-CN" altLang="en-US" dirty="0"/>
              <a:t>传统方法，像</a:t>
            </a:r>
            <a:r>
              <a:rPr lang="en-US" altLang="zh-CN" dirty="0"/>
              <a:t>DP</a:t>
            </a:r>
            <a:r>
              <a:rPr lang="zh-CN" altLang="en-US" dirty="0"/>
              <a:t>中的那样，在全数据集合上进行扫描，每次扫描更新一次。遍历整个数据集不仅耗费时间，而且有很多状态与问题相关性并不大，这种彻底的搜索就不是很划算。第二种搜索方法，就是我们要说的，根据某种分布进行搜索，比如，</a:t>
            </a:r>
            <a:r>
              <a:rPr lang="en-US" altLang="zh-CN" dirty="0"/>
              <a:t>Dyna-Q</a:t>
            </a:r>
            <a:r>
              <a:rPr lang="zh-CN" altLang="en-US" dirty="0"/>
              <a:t>中，根据均匀分布来，这是最初级的，我们可以稍稍升级一下，根据当前策略分布进行搜索。这就是</a:t>
            </a:r>
            <a:r>
              <a:rPr lang="en-US" altLang="zh-CN" dirty="0"/>
              <a:t>trajectory </a:t>
            </a:r>
            <a:r>
              <a:rPr lang="zh-CN" altLang="en-US" dirty="0"/>
              <a:t>的来源。就是根据某种策略执行过程中遇到的状态或者是状态动作对进行更新。听起来这个东西和</a:t>
            </a:r>
            <a:r>
              <a:rPr lang="en-US" altLang="zh-CN" dirty="0"/>
              <a:t>MC</a:t>
            </a:r>
            <a:r>
              <a:rPr lang="zh-CN" altLang="en-US" dirty="0"/>
              <a:t>好像没有啥区别了，可是它却用在类似</a:t>
            </a:r>
            <a:r>
              <a:rPr lang="en-US" altLang="zh-CN" dirty="0"/>
              <a:t>DP</a:t>
            </a:r>
            <a:r>
              <a:rPr lang="zh-CN" altLang="en-US" dirty="0"/>
              <a:t>这样的有模型问题中，希望能够更有效的仿真空间中有价值的状态，并进行更新。</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37</a:t>
            </a:fld>
            <a:endParaRPr lang="zh-CN" altLang="en-US"/>
          </a:p>
        </p:txBody>
      </p:sp>
    </p:spTree>
    <p:extLst>
      <p:ext uri="{BB962C8B-B14F-4D97-AF65-F5344CB8AC3E}">
        <p14:creationId xmlns:p14="http://schemas.microsoft.com/office/powerpoint/2010/main" val="940607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把轨迹采样的方法用在</a:t>
            </a:r>
            <a:r>
              <a:rPr lang="en-US" altLang="zh-CN" dirty="0"/>
              <a:t>DP</a:t>
            </a:r>
            <a:r>
              <a:rPr lang="zh-CN" altLang="en-US" dirty="0"/>
              <a:t>的值迭代当中，是异步动态规划的一个特例，前文书讲过，这个异步动态规划虽然也是遍历全空间的，但是，他会在任何时候，任何状态上进行更新，听起来是个没谱的东西，这里的实时动态规划则是在 同策略 的前提下遇到哪个状态就对该状态进行更新，为啥可以这样，因为这样可以从某些感兴趣的指定状态出发，然后只关注与它相关的状态，那些无关的状态对问题本书贡献不大就不进行遍历了，肯定不是所有问题都适用于这种方法，只有一部分呢，比如，文中提到：</a:t>
            </a:r>
            <a:r>
              <a:rPr lang="en-US" altLang="zh-CN" dirty="0"/>
              <a:t>stochastic optimal path problems</a:t>
            </a:r>
            <a:r>
              <a:rPr lang="zh-CN" altLang="en-US" dirty="0"/>
              <a:t>，指那些需要探索最少时间到达目的地的问题，就是每走一步都会有一个 </a:t>
            </a:r>
            <a:r>
              <a:rPr lang="en-US" altLang="zh-CN" dirty="0"/>
              <a:t>-1</a:t>
            </a:r>
            <a:r>
              <a:rPr lang="zh-CN" altLang="en-US" dirty="0"/>
              <a:t>的</a:t>
            </a:r>
            <a:r>
              <a:rPr lang="en-US" altLang="zh-CN" dirty="0"/>
              <a:t>reward</a:t>
            </a:r>
            <a:r>
              <a:rPr lang="zh-CN" altLang="en-US" dirty="0"/>
              <a:t>，在这种问题中最好去更多地探索与终点相关的路径。问题发展到这儿，我们来看我们在做些什么，我们在尝试着在一个较大的空间中去找一个局部的有利于解决问题的空间。这里有一个图，</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38</a:t>
            </a:fld>
            <a:endParaRPr lang="zh-CN" altLang="en-US"/>
          </a:p>
        </p:txBody>
      </p:sp>
    </p:spTree>
    <p:extLst>
      <p:ext uri="{BB962C8B-B14F-4D97-AF65-F5344CB8AC3E}">
        <p14:creationId xmlns:p14="http://schemas.microsoft.com/office/powerpoint/2010/main" val="7276062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可以看到，从</a:t>
            </a:r>
            <a:r>
              <a:rPr lang="en-US" altLang="zh-CN" dirty="0"/>
              <a:t>TD</a:t>
            </a:r>
            <a:r>
              <a:rPr lang="zh-CN" altLang="en-US" dirty="0"/>
              <a:t>到</a:t>
            </a:r>
            <a:r>
              <a:rPr lang="en-US" altLang="zh-CN" dirty="0"/>
              <a:t>n-step TD </a:t>
            </a:r>
            <a:r>
              <a:rPr lang="zh-CN" altLang="en-US" dirty="0"/>
              <a:t>到</a:t>
            </a:r>
            <a:r>
              <a:rPr lang="en-US" altLang="zh-CN" dirty="0"/>
              <a:t>MC ,</a:t>
            </a:r>
            <a:r>
              <a:rPr lang="zh-CN" altLang="en-US" dirty="0"/>
              <a:t>这是在时间维度，决定了我们向前看的视野有多远，用到的是无模型的采样。从</a:t>
            </a:r>
            <a:r>
              <a:rPr lang="en-US" altLang="zh-CN" dirty="0"/>
              <a:t>TD</a:t>
            </a:r>
            <a:r>
              <a:rPr lang="zh-CN" altLang="en-US" dirty="0"/>
              <a:t>到</a:t>
            </a:r>
            <a:r>
              <a:rPr lang="en-US" altLang="zh-CN" dirty="0"/>
              <a:t>DP </a:t>
            </a:r>
            <a:r>
              <a:rPr lang="zh-CN" altLang="en-US" dirty="0"/>
              <a:t>决定了我们在每个时刻视野有多宽，用的是无模型方法也就是直接的</a:t>
            </a:r>
            <a:r>
              <a:rPr lang="en-US" altLang="zh-CN" dirty="0" err="1"/>
              <a:t>Rllearning</a:t>
            </a:r>
            <a:r>
              <a:rPr lang="zh-CN" altLang="en-US" dirty="0"/>
              <a:t>方法和有模型的</a:t>
            </a:r>
            <a:r>
              <a:rPr lang="en-US" altLang="zh-CN" dirty="0"/>
              <a:t>DP planning</a:t>
            </a:r>
            <a:r>
              <a:rPr lang="zh-CN" altLang="en-US" dirty="0"/>
              <a:t>方法相结合进行优化值函数。另外一个角落是无论广度深度都很大时，在全空间中如何去搜索，关注一些感兴趣的状态。这一章最后</a:t>
            </a:r>
            <a:r>
              <a:rPr lang="en-US" altLang="zh-CN" dirty="0"/>
              <a:t>3</a:t>
            </a:r>
            <a:r>
              <a:rPr lang="zh-CN" altLang="en-US" dirty="0"/>
              <a:t>节内容就是为全空间中有效搜索提供一些参考。</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39</a:t>
            </a:fld>
            <a:endParaRPr lang="zh-CN" altLang="en-US"/>
          </a:p>
        </p:txBody>
      </p:sp>
    </p:spTree>
    <p:extLst>
      <p:ext uri="{BB962C8B-B14F-4D97-AF65-F5344CB8AC3E}">
        <p14:creationId xmlns:p14="http://schemas.microsoft.com/office/powerpoint/2010/main" val="16343038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是一种所谓的一边做决策，一遍做规划 的算法，也就是把</a:t>
            </a:r>
            <a:r>
              <a:rPr lang="en-US" altLang="zh-CN" dirty="0"/>
              <a:t>planning </a:t>
            </a:r>
            <a:r>
              <a:rPr lang="zh-CN" altLang="en-US" dirty="0"/>
              <a:t>的方法用在决策的过程中，根据仿真数据的结果进行决策。每遇到一个状态，就有这个状态生成一棵搜索树，然后在各个叶子节点进行计算相应的</a:t>
            </a:r>
            <a:r>
              <a:rPr lang="en-US" altLang="zh-CN" dirty="0"/>
              <a:t>v</a:t>
            </a:r>
            <a:r>
              <a:rPr lang="zh-CN" altLang="en-US" dirty="0"/>
              <a:t>值和</a:t>
            </a:r>
            <a:r>
              <a:rPr lang="en-US" altLang="zh-CN" dirty="0"/>
              <a:t>q</a:t>
            </a:r>
            <a:r>
              <a:rPr lang="zh-CN" altLang="en-US" dirty="0"/>
              <a:t>值，一直回传到当前的状态，然后用各个动作 的期望来做决策，然后就把这些估值的过程扔掉。他是普通的</a:t>
            </a:r>
            <a:r>
              <a:rPr lang="en-US" altLang="zh-CN" dirty="0"/>
              <a:t>greedy </a:t>
            </a:r>
            <a:r>
              <a:rPr lang="zh-CN" altLang="en-US" dirty="0"/>
              <a:t>这种算法的扩展，他们看一步，求个最值，然后扔掉，这里看得更远了。如果我们有一个完整的模型，那么这种朴素的启发式搜索是可以获得最优值的。但是随之而来的就是，如果这个树太深，那么就要耗费很多资源。这也是为啥我们要吧看到的结果用完就扔掉的原因。这是一个选取最大的算法，也有一个算平均的算法，</a:t>
            </a:r>
            <a:r>
              <a:rPr lang="en-US" altLang="zh-CN" dirty="0"/>
              <a:t>rollout algorithm, </a:t>
            </a:r>
            <a:r>
              <a:rPr lang="zh-CN" altLang="en-US" dirty="0"/>
              <a:t>做的事情是在仿真，并不是遍历，刚才那个启发式搜索是遍历所有。从当前状态出发根据各个可能动作采样一系列的轨迹，平均每个轨迹上的回报，找到最大动作，然后执行。不估计</a:t>
            </a:r>
            <a:r>
              <a:rPr lang="en-US" altLang="zh-CN" dirty="0"/>
              <a:t>Q</a:t>
            </a:r>
            <a:r>
              <a:rPr lang="zh-CN" altLang="en-US" dirty="0"/>
              <a:t>值，只是单纯的选择动作。</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40</a:t>
            </a:fld>
            <a:endParaRPr lang="zh-CN" altLang="en-US"/>
          </a:p>
        </p:txBody>
      </p:sp>
    </p:spTree>
    <p:extLst>
      <p:ext uri="{BB962C8B-B14F-4D97-AF65-F5344CB8AC3E}">
        <p14:creationId xmlns:p14="http://schemas.microsoft.com/office/powerpoint/2010/main" val="2333245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蒙特卡洛树搜索，书中给出的评价是很高的，定位是一个一边仿真一便决策的算法，是一个</a:t>
            </a:r>
            <a:r>
              <a:rPr lang="en-US" altLang="zh-CN" dirty="0"/>
              <a:t>rollout </a:t>
            </a:r>
            <a:r>
              <a:rPr lang="zh-CN" altLang="en-US" dirty="0"/>
              <a:t>算法，在线，可增量学习，基于采样的。。。</a:t>
            </a:r>
            <a:endParaRPr lang="en-US" altLang="zh-CN" dirty="0"/>
          </a:p>
          <a:p>
            <a:r>
              <a:rPr lang="zh-CN" altLang="en-US" dirty="0"/>
              <a:t>那么他的整体流程：</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41</a:t>
            </a:fld>
            <a:endParaRPr lang="zh-CN" altLang="en-US"/>
          </a:p>
        </p:txBody>
      </p:sp>
    </p:spTree>
    <p:extLst>
      <p:ext uri="{BB962C8B-B14F-4D97-AF65-F5344CB8AC3E}">
        <p14:creationId xmlns:p14="http://schemas.microsoft.com/office/powerpoint/2010/main" val="1606765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第二章通过简单例子引入了一些常见概念，以及标记方法</a:t>
            </a:r>
            <a:r>
              <a:rPr lang="en-US" altLang="zh-CN" dirty="0"/>
              <a:t> , </a:t>
            </a:r>
            <a:r>
              <a:rPr lang="zh-CN" altLang="en-US" dirty="0"/>
              <a:t>比如这里会用大写字母表示某一时刻的估计，用小写字母加*表示真正的期望值，后来的贝尔曼方程中会用到。同时也介绍了几个很基础的策略</a:t>
            </a:r>
            <a:r>
              <a:rPr lang="en-US" altLang="zh-CN" dirty="0"/>
              <a:t>, </a:t>
            </a:r>
            <a:r>
              <a:rPr lang="zh-CN" altLang="en-US" dirty="0"/>
              <a:t>这几个策略都是在讨论动作选择问题，</a:t>
            </a:r>
            <a:r>
              <a:rPr lang="en-US" altLang="zh-CN" dirty="0"/>
              <a:t>\epsilon greedy </a:t>
            </a:r>
            <a:r>
              <a:rPr lang="zh-CN" altLang="en-US" dirty="0"/>
              <a:t>是一种随机策略，为了能够更好的探索未知空间而设置的。而</a:t>
            </a:r>
            <a:r>
              <a:rPr lang="en-US" altLang="zh-CN" dirty="0"/>
              <a:t>UCB </a:t>
            </a:r>
            <a:r>
              <a:rPr lang="zh-CN" altLang="en-US" dirty="0"/>
              <a:t>是一种确定性策略，除了倾向于</a:t>
            </a:r>
            <a:r>
              <a:rPr lang="en-US" altLang="zh-CN" dirty="0"/>
              <a:t>Q</a:t>
            </a:r>
            <a:r>
              <a:rPr lang="zh-CN" altLang="en-US" dirty="0"/>
              <a:t>值更大的动作之外，还会倾向于出现次数较少的动作。而</a:t>
            </a:r>
            <a:r>
              <a:rPr lang="en-US" altLang="zh-CN" dirty="0"/>
              <a:t>GBA </a:t>
            </a:r>
            <a:r>
              <a:rPr lang="zh-CN" altLang="en-US" dirty="0"/>
              <a:t>则不再依赖动作值</a:t>
            </a:r>
            <a:r>
              <a:rPr lang="en-US" altLang="zh-CN" dirty="0"/>
              <a:t>, </a:t>
            </a:r>
            <a:r>
              <a:rPr lang="zh-CN" altLang="en-US" dirty="0"/>
              <a:t>而是动作出现的次数和相应的</a:t>
            </a:r>
            <a:r>
              <a:rPr lang="en-US" altLang="zh-CN" dirty="0"/>
              <a:t>reward</a:t>
            </a:r>
            <a:r>
              <a:rPr lang="zh-CN" altLang="en-US" dirty="0"/>
              <a:t>，有点儿像后来的策略梯度法。这里只是简略的提及一下，接下来会介绍基本的建模方法 马尔科夫决策过程。</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4</a:t>
            </a:fld>
            <a:endParaRPr lang="zh-CN" altLang="en-US"/>
          </a:p>
        </p:txBody>
      </p:sp>
    </p:spTree>
    <p:extLst>
      <p:ext uri="{BB962C8B-B14F-4D97-AF65-F5344CB8AC3E}">
        <p14:creationId xmlns:p14="http://schemas.microsoft.com/office/powerpoint/2010/main" val="35777692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首先说明，它在用一棵树为一个节点选择动作，树的根节点就是要选择动作的节点，树的大小是根据计算时间计算资源定义的。那么怎么生长呢，有以下四步，第一步，在已经生长的树内（叶子节点除外）应用</a:t>
            </a:r>
            <a:r>
              <a:rPr lang="en-US" altLang="zh-CN" dirty="0"/>
              <a:t>\epsilon greedy </a:t>
            </a:r>
            <a:r>
              <a:rPr lang="zh-CN" altLang="en-US" dirty="0"/>
              <a:t>选择一条路径（通常叫做</a:t>
            </a:r>
            <a:r>
              <a:rPr lang="en-US" altLang="zh-CN" dirty="0"/>
              <a:t>tree policy</a:t>
            </a:r>
            <a:r>
              <a:rPr lang="zh-CN" altLang="en-US" dirty="0"/>
              <a:t>），穿过整个树，到达叶子节点。第二步，在叶子节点上加入新的可能动作，对这棵树进行的生长。第三步，应用</a:t>
            </a:r>
            <a:r>
              <a:rPr lang="en-US" altLang="zh-CN" dirty="0"/>
              <a:t>rollout policy</a:t>
            </a:r>
            <a:r>
              <a:rPr lang="zh-CN" altLang="en-US" dirty="0"/>
              <a:t>仿真一条</a:t>
            </a:r>
            <a:r>
              <a:rPr lang="en-US" altLang="zh-CN" dirty="0"/>
              <a:t>MC</a:t>
            </a:r>
            <a:r>
              <a:rPr lang="zh-CN" altLang="en-US" dirty="0"/>
              <a:t>轨迹，这条轨迹是刚才用</a:t>
            </a:r>
            <a:r>
              <a:rPr lang="en-US" altLang="zh-CN" dirty="0"/>
              <a:t>tree policy</a:t>
            </a:r>
            <a:r>
              <a:rPr lang="zh-CN" altLang="en-US" dirty="0"/>
              <a:t>选择的路径和用</a:t>
            </a:r>
            <a:r>
              <a:rPr lang="en-US" altLang="zh-CN" dirty="0"/>
              <a:t>rollout policy</a:t>
            </a:r>
            <a:r>
              <a:rPr lang="zh-CN" altLang="en-US" dirty="0"/>
              <a:t>仿真的路径。第四步，更新节点上的状态值，但是只更新由</a:t>
            </a:r>
            <a:r>
              <a:rPr lang="en-US" altLang="zh-CN" dirty="0"/>
              <a:t>tree policy</a:t>
            </a:r>
            <a:r>
              <a:rPr lang="zh-CN" altLang="en-US" dirty="0"/>
              <a:t>产生节点的</a:t>
            </a:r>
            <a:r>
              <a:rPr lang="en-US" altLang="zh-CN" dirty="0"/>
              <a:t>value</a:t>
            </a:r>
            <a:r>
              <a:rPr lang="zh-CN" altLang="en-US" dirty="0"/>
              <a:t>。</a:t>
            </a:r>
            <a:endParaRPr lang="en-US" altLang="zh-CN" dirty="0"/>
          </a:p>
          <a:p>
            <a:r>
              <a:rPr lang="zh-CN" altLang="en-US" dirty="0"/>
              <a:t>不断滴循环以上四步，直到时间用完，然后为根节点选择一个动作，这个选法可能有很多种，但都是根据目前各个树枝上的状态进行决定的。进行下一个节点的树生长。。。仿真轨迹的树内部分更倾向于高回报的路径。</a:t>
            </a:r>
            <a:endParaRPr lang="en-US" altLang="zh-CN"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42</a:t>
            </a:fld>
            <a:endParaRPr lang="zh-CN" altLang="en-US"/>
          </a:p>
        </p:txBody>
      </p:sp>
    </p:spTree>
    <p:extLst>
      <p:ext uri="{BB962C8B-B14F-4D97-AF65-F5344CB8AC3E}">
        <p14:creationId xmlns:p14="http://schemas.microsoft.com/office/powerpoint/2010/main" val="28851116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以上便是</a:t>
            </a:r>
            <a:r>
              <a:rPr lang="en-US" altLang="zh-CN" dirty="0"/>
              <a:t>tabular base</a:t>
            </a:r>
            <a:r>
              <a:rPr lang="zh-CN" altLang="en-US" dirty="0"/>
              <a:t>的算法的基本思路。</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43</a:t>
            </a:fld>
            <a:endParaRPr lang="zh-CN" altLang="en-US"/>
          </a:p>
        </p:txBody>
      </p:sp>
    </p:spTree>
    <p:extLst>
      <p:ext uri="{BB962C8B-B14F-4D97-AF65-F5344CB8AC3E}">
        <p14:creationId xmlns:p14="http://schemas.microsoft.com/office/powerpoint/2010/main" val="1239655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我们来把第一部分当中的算法推广到更大的应用空间中去，去面对函数估计问题</a:t>
            </a:r>
            <a:r>
              <a:rPr lang="en-US" altLang="zh-CN" dirty="0"/>
              <a:t>.</a:t>
            </a:r>
            <a:r>
              <a:rPr lang="zh-CN" altLang="en-US" dirty="0"/>
              <a:t>还有一个重要区别，就是我们并不直接在状态上进行操作，而是对状态提取特征，大部分操作的起点是特征层面的。</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44</a:t>
            </a:fld>
            <a:endParaRPr lang="zh-CN" altLang="en-US"/>
          </a:p>
        </p:txBody>
      </p:sp>
    </p:spTree>
    <p:extLst>
      <p:ext uri="{BB962C8B-B14F-4D97-AF65-F5344CB8AC3E}">
        <p14:creationId xmlns:p14="http://schemas.microsoft.com/office/powerpoint/2010/main" val="11147913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整体思路仍然遵从</a:t>
            </a:r>
            <a:r>
              <a:rPr lang="en-US" altLang="zh-CN" dirty="0"/>
              <a:t>GPI</a:t>
            </a:r>
            <a:r>
              <a:rPr lang="zh-CN" altLang="en-US" dirty="0"/>
              <a:t>的框架，我们从</a:t>
            </a:r>
            <a:r>
              <a:rPr lang="en-US" altLang="zh-CN" dirty="0"/>
              <a:t>prediction</a:t>
            </a:r>
            <a:r>
              <a:rPr lang="zh-CN" altLang="en-US" dirty="0"/>
              <a:t>开始介绍</a:t>
            </a:r>
            <a:r>
              <a:rPr lang="en-US" altLang="zh-CN" dirty="0"/>
              <a:t>. </a:t>
            </a:r>
            <a:r>
              <a:rPr lang="zh-CN" altLang="en-US" dirty="0"/>
              <a:t>目标没变，还是要在策略固定的情况下，从同策略产生的数据中，估计状态值函数。但这里的值函数的形式变了，原因是我们的状态空间变了，刻画状态与值函数关系的不再是一个表格，而是一个含参的函数。这里的区别在于，如果是一个表格，一次更新过程中，某个状态对应的值函数改变了，其它的不会收到影响。而现在如果一个函数的参数改变了，那么受到影响的肯定不止一个状态。这里要求</a:t>
            </a:r>
            <a:r>
              <a:rPr lang="en-US" altLang="zh-CN" dirty="0"/>
              <a:t>w</a:t>
            </a:r>
            <a:r>
              <a:rPr lang="zh-CN" altLang="en-US" dirty="0"/>
              <a:t>的维度要小于</a:t>
            </a:r>
            <a:r>
              <a:rPr lang="en-US" altLang="zh-CN" dirty="0"/>
              <a:t>s</a:t>
            </a:r>
            <a:r>
              <a:rPr lang="zh-CN" altLang="en-US" dirty="0"/>
              <a:t>的个数</a:t>
            </a:r>
            <a:r>
              <a:rPr lang="en-US" altLang="zh-CN" dirty="0"/>
              <a:t>. </a:t>
            </a:r>
            <a:r>
              <a:rPr lang="zh-CN" altLang="en-US" dirty="0"/>
              <a:t>延续前面的思想，我们还是通过构造一个合适的目标，然后让当前的估计值向着目标靠拢。回顾一下，一个有目标值的函数估计问题，和我们的监督学习就很像了。</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45</a:t>
            </a:fld>
            <a:endParaRPr lang="zh-CN" altLang="en-US"/>
          </a:p>
        </p:txBody>
      </p:sp>
    </p:spTree>
    <p:extLst>
      <p:ext uri="{BB962C8B-B14F-4D97-AF65-F5344CB8AC3E}">
        <p14:creationId xmlns:p14="http://schemas.microsoft.com/office/powerpoint/2010/main" val="2803996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这里的目标式子当中是有一个权重的，它认为不是所有的状态上得到的误差都要被平等地应用，至于</a:t>
            </a:r>
            <a:r>
              <a:rPr lang="en-US" altLang="zh-CN" dirty="0"/>
              <a:t>μ</a:t>
            </a:r>
            <a:r>
              <a:rPr lang="zh-CN" altLang="en-US" dirty="0"/>
              <a:t>怎么选，这里给出了可以根据状态访问的次数选。用</a:t>
            </a:r>
            <a:r>
              <a:rPr lang="en-US" altLang="zh-CN" dirty="0"/>
              <a:t>RL</a:t>
            </a:r>
            <a:r>
              <a:rPr lang="zh-CN" altLang="en-US" dirty="0"/>
              <a:t>产生的数据更新训练估计方法。解法，梯度下降做函数估计。</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46</a:t>
            </a:fld>
            <a:endParaRPr lang="zh-CN" altLang="en-US"/>
          </a:p>
        </p:txBody>
      </p:sp>
    </p:spTree>
    <p:extLst>
      <p:ext uri="{BB962C8B-B14F-4D97-AF65-F5344CB8AC3E}">
        <p14:creationId xmlns:p14="http://schemas.microsoft.com/office/powerpoint/2010/main" val="28111364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在监督学习中，怎么处理这个问题呢，我们给定一个目标，一个当前的参数，和输入，我们能够得到函数的输出与目标的差值，用这个偏差反过来更新参数。常见的梯度下降。</a:t>
            </a:r>
            <a:r>
              <a:rPr lang="en-US" altLang="zh-CN" dirty="0"/>
              <a:t>SGD</a:t>
            </a:r>
            <a:r>
              <a:rPr lang="zh-CN" altLang="en-US" dirty="0"/>
              <a:t>，以最小化均方误差为优化目标。但这里有一个问题，我们的</a:t>
            </a:r>
            <a:r>
              <a:rPr lang="en-US" altLang="zh-CN" dirty="0" err="1"/>
              <a:t>v_pi</a:t>
            </a:r>
            <a:r>
              <a:rPr lang="en-US" altLang="zh-CN" dirty="0"/>
              <a:t> s</a:t>
            </a:r>
            <a:r>
              <a:rPr lang="zh-CN" altLang="en-US" dirty="0"/>
              <a:t>是最优值函数，并不像我们的监督学习那样是一个标签信号，它是存在但不可知的，所以要自己构造一个目标来代替它。但为什么这里叫做半梯度法，因为我们所用的</a:t>
            </a:r>
            <a:r>
              <a:rPr lang="en-US" altLang="zh-CN" dirty="0"/>
              <a:t>Ut </a:t>
            </a:r>
            <a:r>
              <a:rPr lang="zh-CN" altLang="en-US" dirty="0"/>
              <a:t>通常是通过自举法得到的。也就是说我们的优化目标中是含有待优化变量的，但在优化过程中却没有对它求梯度。所以叫半梯度。具体看一下</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47</a:t>
            </a:fld>
            <a:endParaRPr lang="zh-CN" altLang="en-US"/>
          </a:p>
        </p:txBody>
      </p:sp>
    </p:spTree>
    <p:extLst>
      <p:ext uri="{BB962C8B-B14F-4D97-AF65-F5344CB8AC3E}">
        <p14:creationId xmlns:p14="http://schemas.microsoft.com/office/powerpoint/2010/main" val="231221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也是一个策略评估，框出来那部分就是我们在</a:t>
            </a:r>
            <a:r>
              <a:rPr lang="en-US" altLang="zh-CN" dirty="0"/>
              <a:t>TD</a:t>
            </a:r>
            <a:r>
              <a:rPr lang="zh-CN" altLang="en-US" dirty="0"/>
              <a:t>中选的优化目标，</a:t>
            </a:r>
            <a:r>
              <a:rPr lang="en-US" altLang="zh-CN" dirty="0"/>
              <a:t>Ut</a:t>
            </a:r>
            <a:r>
              <a:rPr lang="zh-CN" altLang="en-US" dirty="0"/>
              <a:t>， 但是这里是含有待优化的变量</a:t>
            </a:r>
            <a:r>
              <a:rPr lang="en-US" altLang="zh-CN" dirty="0"/>
              <a:t>w, </a:t>
            </a:r>
            <a:r>
              <a:rPr lang="zh-CN" altLang="en-US" dirty="0"/>
              <a:t>但是并没有对它求梯度。所以这个方法叫做半梯度那这种方法好不好用呢？我没试过。</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48</a:t>
            </a:fld>
            <a:endParaRPr lang="zh-CN" altLang="en-US"/>
          </a:p>
        </p:txBody>
      </p:sp>
    </p:spTree>
    <p:extLst>
      <p:ext uri="{BB962C8B-B14F-4D97-AF65-F5344CB8AC3E}">
        <p14:creationId xmlns:p14="http://schemas.microsoft.com/office/powerpoint/2010/main" val="34378740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我们来对比一下这个函数估计和之前的表格法有何区别，区别只有红框框出来那步，一个是直接更新状态值表所对应的值，一个是更新状态值函数的参数。</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49</a:t>
            </a:fld>
            <a:endParaRPr lang="zh-CN" altLang="en-US"/>
          </a:p>
        </p:txBody>
      </p:sp>
    </p:spTree>
    <p:extLst>
      <p:ext uri="{BB962C8B-B14F-4D97-AF65-F5344CB8AC3E}">
        <p14:creationId xmlns:p14="http://schemas.microsoft.com/office/powerpoint/2010/main" val="4225349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状态聚集，很像混合高斯，为每个团餐分配一个权重，然后这个高斯的数据就是一个团簇，可不可以有别的聚类算法的引入。</a:t>
            </a:r>
            <a:r>
              <a:rPr lang="en-US" altLang="zh-CN" dirty="0"/>
              <a:t>State </a:t>
            </a:r>
            <a:r>
              <a:rPr lang="zh-CN" altLang="en-US" dirty="0"/>
              <a:t>的重要程度</a:t>
            </a:r>
            <a:r>
              <a:rPr lang="en-US" altLang="zh-CN" dirty="0"/>
              <a:t>μ </a:t>
            </a:r>
            <a:r>
              <a:rPr lang="zh-CN" altLang="en-US" dirty="0"/>
              <a:t>是个分布，他这种积聚数据的统计功能。书中有个例子没看懂</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50</a:t>
            </a:fld>
            <a:endParaRPr lang="zh-CN" altLang="en-US"/>
          </a:p>
        </p:txBody>
      </p:sp>
    </p:spTree>
    <p:extLst>
      <p:ext uri="{BB962C8B-B14F-4D97-AF65-F5344CB8AC3E}">
        <p14:creationId xmlns:p14="http://schemas.microsoft.com/office/powerpoint/2010/main" val="38180569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当然为了求取某个策略下的状态值函数估计，还有很多方法，并不局限于参数估计，比如书中还提到了 </a:t>
            </a:r>
            <a:r>
              <a:rPr lang="en-US" altLang="zh-CN" dirty="0" err="1"/>
              <a:t>memery</a:t>
            </a:r>
            <a:r>
              <a:rPr lang="en-US" altLang="zh-CN" dirty="0"/>
              <a:t> based ,</a:t>
            </a:r>
            <a:r>
              <a:rPr lang="zh-CN" altLang="en-US" dirty="0"/>
              <a:t>这个有点儿像判别学习，并不假设函数服从什么分布，就直接拿样本估计当前可能的状态值</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51</a:t>
            </a:fld>
            <a:endParaRPr lang="zh-CN" altLang="en-US"/>
          </a:p>
        </p:txBody>
      </p:sp>
    </p:spTree>
    <p:extLst>
      <p:ext uri="{BB962C8B-B14F-4D97-AF65-F5344CB8AC3E}">
        <p14:creationId xmlns:p14="http://schemas.microsoft.com/office/powerpoint/2010/main" val="610860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马尔科夫决策过程是非常理想的强化学习建模方法，但不知道是不是唯一的？为什么决策一定是序列的呢？</a:t>
            </a:r>
            <a:endParaRPr lang="en-US" altLang="zh-CN" dirty="0"/>
          </a:p>
          <a:p>
            <a:r>
              <a:rPr lang="zh-CN" altLang="en-US" dirty="0"/>
              <a:t>强化学习的核心：从交互中学习，问题形式化如下，所谓的交互：</a:t>
            </a:r>
            <a:r>
              <a:rPr lang="en-US" altLang="zh-CN" dirty="0"/>
              <a:t>agent </a:t>
            </a:r>
            <a:r>
              <a:rPr lang="zh-CN" altLang="en-US" dirty="0"/>
              <a:t>的动作会影响环境，环境的状态会随之改变，这里的状态是</a:t>
            </a:r>
            <a:r>
              <a:rPr lang="en-US" altLang="zh-CN" dirty="0"/>
              <a:t>agent</a:t>
            </a:r>
            <a:r>
              <a:rPr lang="zh-CN" altLang="en-US" dirty="0"/>
              <a:t>对环境的认知，而</a:t>
            </a:r>
            <a:r>
              <a:rPr lang="en-US" altLang="zh-CN" dirty="0"/>
              <a:t>reward </a:t>
            </a:r>
            <a:r>
              <a:rPr lang="zh-CN" altLang="en-US" dirty="0"/>
              <a:t>是环境给</a:t>
            </a:r>
            <a:r>
              <a:rPr lang="en-US" altLang="zh-CN" dirty="0"/>
              <a:t>agent</a:t>
            </a:r>
            <a:r>
              <a:rPr lang="zh-CN" altLang="en-US" dirty="0"/>
              <a:t>的直接反馈。这里直接用序列来给出一个建模结果。但是这个</a:t>
            </a:r>
            <a:r>
              <a:rPr lang="en-US" altLang="zh-CN" dirty="0"/>
              <a:t>reward </a:t>
            </a:r>
            <a:r>
              <a:rPr lang="zh-CN" altLang="en-US" dirty="0"/>
              <a:t>是设计</a:t>
            </a:r>
            <a:r>
              <a:rPr lang="en-US" altLang="zh-CN" dirty="0"/>
              <a:t>agent</a:t>
            </a:r>
            <a:r>
              <a:rPr lang="zh-CN" altLang="en-US" dirty="0"/>
              <a:t>的人定义的，</a:t>
            </a:r>
            <a:r>
              <a:rPr lang="en-US" altLang="zh-CN" dirty="0"/>
              <a:t>reward </a:t>
            </a:r>
            <a:r>
              <a:rPr lang="zh-CN" altLang="en-US" dirty="0"/>
              <a:t>是人和</a:t>
            </a:r>
            <a:r>
              <a:rPr lang="en-US" altLang="zh-CN" dirty="0"/>
              <a:t>agent</a:t>
            </a:r>
            <a:r>
              <a:rPr lang="zh-CN" altLang="en-US" dirty="0"/>
              <a:t>的一个接口，或者可以是</a:t>
            </a:r>
            <a:r>
              <a:rPr lang="en-US" altLang="zh-CN" dirty="0"/>
              <a:t>agent</a:t>
            </a:r>
            <a:r>
              <a:rPr lang="zh-CN" altLang="en-US" dirty="0"/>
              <a:t>和</a:t>
            </a:r>
            <a:r>
              <a:rPr lang="en-US" altLang="zh-CN" dirty="0"/>
              <a:t>agent </a:t>
            </a:r>
            <a:r>
              <a:rPr lang="zh-CN" altLang="en-US" dirty="0"/>
              <a:t>的接口。</a:t>
            </a:r>
            <a:endParaRPr lang="en-US" altLang="zh-CN" dirty="0"/>
          </a:p>
          <a:p>
            <a:r>
              <a:rPr lang="zh-CN" altLang="en-US" dirty="0"/>
              <a:t>书中也提到一个问题就是</a:t>
            </a:r>
            <a:r>
              <a:rPr lang="en-US" altLang="zh-CN" dirty="0"/>
              <a:t>agent </a:t>
            </a:r>
            <a:r>
              <a:rPr lang="zh-CN" altLang="en-US" dirty="0"/>
              <a:t>和环境之间的界限，书中认为能够</a:t>
            </a:r>
            <a:r>
              <a:rPr lang="en-US" altLang="zh-CN" dirty="0"/>
              <a:t>control </a:t>
            </a:r>
            <a:r>
              <a:rPr lang="zh-CN" altLang="en-US" dirty="0"/>
              <a:t>的就划分为</a:t>
            </a:r>
            <a:r>
              <a:rPr lang="en-US" altLang="zh-CN" dirty="0"/>
              <a:t>agent, </a:t>
            </a:r>
            <a:r>
              <a:rPr lang="zh-CN" altLang="en-US" dirty="0"/>
              <a:t>但是我不知道在实际应用中不同的界限划分会对问题的求解有什么影响。</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5</a:t>
            </a:fld>
            <a:endParaRPr lang="zh-CN" altLang="en-US"/>
          </a:p>
        </p:txBody>
      </p:sp>
    </p:spTree>
    <p:extLst>
      <p:ext uri="{BB962C8B-B14F-4D97-AF65-F5344CB8AC3E}">
        <p14:creationId xmlns:p14="http://schemas.microsoft.com/office/powerpoint/2010/main" val="22571467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X(s)</a:t>
            </a:r>
            <a:r>
              <a:rPr lang="zh-CN" altLang="en-US" dirty="0"/>
              <a:t>是特征向量，维度是</a:t>
            </a:r>
            <a:r>
              <a:rPr lang="en-US" altLang="zh-CN" dirty="0"/>
              <a:t>d</a:t>
            </a:r>
            <a:r>
              <a:rPr lang="zh-CN" altLang="en-US" dirty="0"/>
              <a:t>，与权重</a:t>
            </a:r>
            <a:r>
              <a:rPr lang="en-US" altLang="zh-CN" dirty="0"/>
              <a:t>w</a:t>
            </a:r>
            <a:r>
              <a:rPr lang="zh-CN" altLang="en-US" dirty="0"/>
              <a:t>的维度相同。如果假定是线性函数，那么特征向量的维度就要是固定的，当然可以考虑用非参数贝叶斯模型提取维度可变的特征，那么，</a:t>
            </a:r>
            <a:r>
              <a:rPr lang="en-US" altLang="zh-CN" dirty="0"/>
              <a:t>w</a:t>
            </a:r>
            <a:r>
              <a:rPr lang="zh-CN" altLang="en-US" dirty="0"/>
              <a:t>的维度也是可变的。下面是</a:t>
            </a:r>
            <a:r>
              <a:rPr lang="en-US" altLang="zh-CN" dirty="0"/>
              <a:t>TD0</a:t>
            </a:r>
            <a:r>
              <a:rPr lang="zh-CN" altLang="en-US" dirty="0"/>
              <a:t>对应的半梯度下降，但是书中认为这个收敛点不一定是</a:t>
            </a:r>
            <a:r>
              <a:rPr lang="en-US" altLang="zh-CN" dirty="0"/>
              <a:t>SGD</a:t>
            </a:r>
            <a:r>
              <a:rPr lang="zh-CN" altLang="en-US" dirty="0"/>
              <a:t>的收敛点，这个为啥？这里收敛还有一个假设，假设我们用到是</a:t>
            </a:r>
            <a:r>
              <a:rPr lang="en-US" altLang="zh-CN" dirty="0"/>
              <a:t>on policy methods </a:t>
            </a:r>
            <a:r>
              <a:rPr lang="zh-CN" altLang="en-US" dirty="0"/>
              <a:t>也就是我们用来评估的策略就是下一个回合用来产生数据的策略。</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52</a:t>
            </a:fld>
            <a:endParaRPr lang="zh-CN" altLang="en-US"/>
          </a:p>
        </p:txBody>
      </p:sp>
    </p:spTree>
    <p:extLst>
      <p:ext uri="{BB962C8B-B14F-4D97-AF65-F5344CB8AC3E}">
        <p14:creationId xmlns:p14="http://schemas.microsoft.com/office/powerpoint/2010/main" val="38852723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这个东西刚开始没看，但后来发现在用的时候，如何构造特征很重要，特征在</a:t>
            </a:r>
            <a:r>
              <a:rPr lang="en-US" altLang="zh-CN" dirty="0"/>
              <a:t>RL</a:t>
            </a:r>
            <a:r>
              <a:rPr lang="zh-CN" altLang="en-US" dirty="0"/>
              <a:t>中的重要性，一点儿都不弱于特征在监督学习中的作用。因为对于强化学习来说，我们能够提供给</a:t>
            </a:r>
            <a:r>
              <a:rPr lang="en-US" altLang="zh-CN" dirty="0"/>
              <a:t>agent</a:t>
            </a:r>
            <a:r>
              <a:rPr lang="zh-CN" altLang="en-US" dirty="0"/>
              <a:t>的东西，除了</a:t>
            </a:r>
            <a:r>
              <a:rPr lang="en-US" altLang="zh-CN" dirty="0"/>
              <a:t>reward</a:t>
            </a:r>
            <a:r>
              <a:rPr lang="zh-CN" altLang="en-US" dirty="0"/>
              <a:t>的定义，就只剩下</a:t>
            </a:r>
            <a:r>
              <a:rPr lang="en-US" altLang="zh-CN" dirty="0"/>
              <a:t>feature</a:t>
            </a:r>
            <a:r>
              <a:rPr lang="zh-CN" altLang="en-US" dirty="0"/>
              <a:t>的定义了，其它的他都要自己学。另外，由于这里是一个线性模型，所以，它不能处理特征之间的相关关系，既然这样，那就需要我们在原始特征的基础上构造特征，然后再送给线性模型进行处理。这里提到了几种构造</a:t>
            </a:r>
            <a:r>
              <a:rPr lang="en-US" altLang="zh-CN" dirty="0"/>
              <a:t>feature</a:t>
            </a:r>
            <a:r>
              <a:rPr lang="zh-CN" altLang="en-US" dirty="0"/>
              <a:t>的方法：</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53</a:t>
            </a:fld>
            <a:endParaRPr lang="zh-CN" altLang="en-US"/>
          </a:p>
        </p:txBody>
      </p:sp>
    </p:spTree>
    <p:extLst>
      <p:ext uri="{BB962C8B-B14F-4D97-AF65-F5344CB8AC3E}">
        <p14:creationId xmlns:p14="http://schemas.microsoft.com/office/powerpoint/2010/main" val="5264426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就是在描述各个原始特征之间的高阶相关关系，为了能够更好地应用线性模型处理他们的状态值。这个简单的方法通常不能取得太好的效果，只是一个引子。</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54</a:t>
            </a:fld>
            <a:endParaRPr lang="zh-CN" altLang="en-US"/>
          </a:p>
        </p:txBody>
      </p:sp>
    </p:spTree>
    <p:extLst>
      <p:ext uri="{BB962C8B-B14F-4D97-AF65-F5344CB8AC3E}">
        <p14:creationId xmlns:p14="http://schemas.microsoft.com/office/powerpoint/2010/main" val="35210676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这种纯数学的特征会有很好的普遍性质，但是不具有具体性。傅里叶变化本身是针对周期函数的。偶函数对应的是</a:t>
            </a:r>
            <a:r>
              <a:rPr lang="en-US" altLang="zh-CN" dirty="0"/>
              <a:t>cos , </a:t>
            </a:r>
            <a:r>
              <a:rPr lang="zh-CN" altLang="en-US" dirty="0"/>
              <a:t>奇函数对应是</a:t>
            </a:r>
            <a:r>
              <a:rPr lang="en-US" altLang="zh-CN" dirty="0"/>
              <a:t>sine</a:t>
            </a:r>
            <a:r>
              <a:rPr lang="zh-CN" altLang="en-US" dirty="0"/>
              <a: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55</a:t>
            </a:fld>
            <a:endParaRPr lang="zh-CN" altLang="en-US"/>
          </a:p>
        </p:txBody>
      </p:sp>
    </p:spTree>
    <p:extLst>
      <p:ext uri="{BB962C8B-B14F-4D97-AF65-F5344CB8AC3E}">
        <p14:creationId xmlns:p14="http://schemas.microsoft.com/office/powerpoint/2010/main" val="9665646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对连续空间中的特征进行离散编码，化成⚪有啥优势吗？给出的例子是在一个连续的二维状态空间中画圆，如果状态落到相应的圆圈中，那么对应的编码就是</a:t>
            </a:r>
            <a:r>
              <a:rPr lang="en-US" altLang="zh-CN" dirty="0"/>
              <a:t>1</a:t>
            </a:r>
            <a:r>
              <a:rPr lang="zh-CN" altLang="en-US" dirty="0"/>
              <a:t>，否则就为</a:t>
            </a:r>
            <a:r>
              <a:rPr lang="en-US" altLang="zh-CN" dirty="0"/>
              <a:t>0. </a:t>
            </a:r>
            <a:r>
              <a:rPr lang="zh-CN" altLang="en-US" dirty="0"/>
              <a:t>这样每个圆圈就会对应一个权重，每次通过一个状态的观测值可以影响的范围在这个小圆圈里。当然从图中可以看到我们可以通过控制各个圈的交集大小来控制每个数据点所影响的范围。</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56</a:t>
            </a:fld>
            <a:endParaRPr lang="zh-CN" altLang="en-US"/>
          </a:p>
        </p:txBody>
      </p:sp>
    </p:spTree>
    <p:extLst>
      <p:ext uri="{BB962C8B-B14F-4D97-AF65-F5344CB8AC3E}">
        <p14:creationId xmlns:p14="http://schemas.microsoft.com/office/powerpoint/2010/main" val="22449334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Tile </a:t>
            </a:r>
            <a:r>
              <a:rPr lang="zh-CN" altLang="en-US" dirty="0"/>
              <a:t>本意是房上的瓦片，泛指方格。很常用，也有很多人研究，是一种特殊形式的</a:t>
            </a:r>
            <a:r>
              <a:rPr lang="en-US" altLang="zh-CN" dirty="0"/>
              <a:t>coarse coding</a:t>
            </a:r>
            <a:r>
              <a:rPr lang="zh-CN" altLang="en-US" dirty="0"/>
              <a:t>。</a:t>
            </a:r>
            <a:r>
              <a:rPr lang="en-US" altLang="zh-CN" dirty="0"/>
              <a:t>Receptive field </a:t>
            </a:r>
            <a:r>
              <a:rPr lang="zh-CN" altLang="en-US" dirty="0"/>
              <a:t>感受野。我们把整个空间分为网格，左图只是其中一个，如右图，这种网格划分有多个，他们有相互重叠的感受视野。当白点所处的位置的状态被观测到时，</a:t>
            </a:r>
            <a:r>
              <a:rPr lang="en-US" altLang="zh-CN" dirty="0"/>
              <a:t> the feature vector x(s) has one component for each tile in each tiling</a:t>
            </a:r>
            <a:r>
              <a:rPr lang="zh-CN" altLang="en-US" dirty="0"/>
              <a:t>，</a:t>
            </a:r>
            <a:r>
              <a:rPr lang="en-US" altLang="zh-CN" dirty="0"/>
              <a:t>x(s)</a:t>
            </a:r>
            <a:r>
              <a:rPr lang="zh-CN" altLang="en-US" dirty="0"/>
              <a:t>在各个网格划分中都有一个编码出现，那么共有</a:t>
            </a:r>
            <a:r>
              <a:rPr lang="en-US" altLang="zh-CN" dirty="0"/>
              <a:t>4</a:t>
            </a:r>
            <a:r>
              <a:rPr lang="zh-CN" altLang="en-US" dirty="0"/>
              <a:t>组编码，每组</a:t>
            </a:r>
            <a:r>
              <a:rPr lang="en-US" altLang="zh-CN" dirty="0"/>
              <a:t>4</a:t>
            </a:r>
            <a:r>
              <a:rPr lang="zh-CN" altLang="en-US" dirty="0"/>
              <a:t>*</a:t>
            </a:r>
            <a:r>
              <a:rPr lang="en-US" altLang="zh-CN" dirty="0"/>
              <a:t>4</a:t>
            </a:r>
            <a:r>
              <a:rPr lang="zh-CN" altLang="en-US" dirty="0"/>
              <a:t>个，总长度为</a:t>
            </a:r>
            <a:r>
              <a:rPr lang="en-US" altLang="zh-CN" dirty="0"/>
              <a:t>64</a:t>
            </a:r>
            <a:r>
              <a:rPr lang="zh-CN" altLang="en-US" dirty="0"/>
              <a:t>，其中</a:t>
            </a:r>
            <a:r>
              <a:rPr lang="en-US" altLang="zh-CN" dirty="0"/>
              <a:t>4</a:t>
            </a:r>
            <a:r>
              <a:rPr lang="zh-CN" altLang="en-US" dirty="0"/>
              <a:t>个是</a:t>
            </a:r>
            <a:r>
              <a:rPr lang="en-US" altLang="zh-CN" dirty="0"/>
              <a:t>1</a:t>
            </a:r>
            <a:r>
              <a:rPr lang="zh-CN" altLang="en-US" dirty="0"/>
              <a:t>，其余都是</a:t>
            </a:r>
            <a:r>
              <a:rPr lang="en-US" altLang="zh-CN" dirty="0"/>
              <a:t>0.</a:t>
            </a:r>
            <a:endParaRPr lang="zh-CN" altLang="en-US"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57</a:t>
            </a:fld>
            <a:endParaRPr lang="zh-CN" altLang="en-US"/>
          </a:p>
        </p:txBody>
      </p:sp>
    </p:spTree>
    <p:extLst>
      <p:ext uri="{BB962C8B-B14F-4D97-AF65-F5344CB8AC3E}">
        <p14:creationId xmlns:p14="http://schemas.microsoft.com/office/powerpoint/2010/main" val="15697373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第一个优势，在任何状态下，活动的特征总数是相同的。这样有啥好处呢？能够使得</a:t>
            </a:r>
            <a:r>
              <a:rPr lang="en-US" altLang="zh-CN" dirty="0"/>
              <a:t>\alpha </a:t>
            </a:r>
            <a:r>
              <a:rPr lang="zh-CN" altLang="en-US" dirty="0"/>
              <a:t>的设计更方便，每太看懂。第二个优势，是这种二值编码具有很大的计算优势。</a:t>
            </a:r>
            <a:endParaRPr lang="en-US" altLang="zh-CN" dirty="0"/>
          </a:p>
          <a:p>
            <a:r>
              <a:rPr lang="zh-CN" altLang="en-US" dirty="0"/>
              <a:t>拓展研究有很多，比如下面这些分块的方式</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58</a:t>
            </a:fld>
            <a:endParaRPr lang="zh-CN" altLang="en-US"/>
          </a:p>
        </p:txBody>
      </p:sp>
    </p:spTree>
    <p:extLst>
      <p:ext uri="{BB962C8B-B14F-4D97-AF65-F5344CB8AC3E}">
        <p14:creationId xmlns:p14="http://schemas.microsoft.com/office/powerpoint/2010/main" val="30947952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不再是</a:t>
            </a:r>
            <a:r>
              <a:rPr lang="en-US" altLang="zh-CN" dirty="0"/>
              <a:t>0</a:t>
            </a:r>
            <a:r>
              <a:rPr lang="zh-CN" altLang="en-US" dirty="0"/>
              <a:t>，</a:t>
            </a:r>
            <a:r>
              <a:rPr lang="en-US" altLang="zh-CN" dirty="0"/>
              <a:t>1</a:t>
            </a:r>
            <a:r>
              <a:rPr lang="zh-CN" altLang="en-US" dirty="0"/>
              <a:t>编码，而是把每个状态属于某个特征用一个概率来表示，离某个特征的中心的距离越远，这个数值越低。两个优势，一个是平滑，一个是可微</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59</a:t>
            </a:fld>
            <a:endParaRPr lang="zh-CN" altLang="en-US"/>
          </a:p>
        </p:txBody>
      </p:sp>
    </p:spTree>
    <p:extLst>
      <p:ext uri="{BB962C8B-B14F-4D97-AF65-F5344CB8AC3E}">
        <p14:creationId xmlns:p14="http://schemas.microsoft.com/office/powerpoint/2010/main" val="4474220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人工神经网络，这里把它看成是特征提取和函数估计的一个整合。</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60</a:t>
            </a:fld>
            <a:endParaRPr lang="zh-CN" altLang="en-US"/>
          </a:p>
        </p:txBody>
      </p:sp>
    </p:spTree>
    <p:extLst>
      <p:ext uri="{BB962C8B-B14F-4D97-AF65-F5344CB8AC3E}">
        <p14:creationId xmlns:p14="http://schemas.microsoft.com/office/powerpoint/2010/main" val="32611785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的方法都是基于参数估计，也就是说我们每得到一组经验值，就拿他来训练我们的函数，得到一组更好的参数，然后把训练数据扔掉，保留这组参数，最终得到一个含有最优参数的函数。这里采用一种完全不一样的思路，这里把遇到的样本或者样本的子集存储下来，就像</a:t>
            </a:r>
            <a:r>
              <a:rPr lang="en-US" altLang="zh-CN" dirty="0"/>
              <a:t>k</a:t>
            </a:r>
            <a:r>
              <a:rPr lang="zh-CN" altLang="en-US" dirty="0"/>
              <a:t>近邻中的近邻点，也叫非参数方法。当新的状态或者状态特征到来时，我们从存储的状态</a:t>
            </a:r>
            <a:r>
              <a:rPr lang="en-US" altLang="zh-CN" dirty="0"/>
              <a:t>-</a:t>
            </a:r>
            <a:r>
              <a:rPr lang="zh-CN" altLang="en-US" dirty="0"/>
              <a:t>值对中进行查询搜索，然后拿出一部分已经有的状态</a:t>
            </a:r>
            <a:r>
              <a:rPr lang="en-US" altLang="zh-CN" dirty="0"/>
              <a:t>-</a:t>
            </a:r>
            <a:r>
              <a:rPr lang="zh-CN" altLang="en-US" dirty="0"/>
              <a:t>值对儿来估计现在的状态应该对应什么值。</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62</a:t>
            </a:fld>
            <a:endParaRPr lang="zh-CN" altLang="en-US"/>
          </a:p>
        </p:txBody>
      </p:sp>
    </p:spTree>
    <p:extLst>
      <p:ext uri="{BB962C8B-B14F-4D97-AF65-F5344CB8AC3E}">
        <p14:creationId xmlns:p14="http://schemas.microsoft.com/office/powerpoint/2010/main" val="2210409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形式化之后，我们的基本概念会有符号表示：我们的基本目标，一定时间内累计奖励最大化。累积奖励用回报来表示，有两种简单形式，第二种中引入了折扣因子。当然这个定义只针对</a:t>
            </a:r>
            <a:r>
              <a:rPr lang="en-US" altLang="zh-CN" dirty="0"/>
              <a:t>episodic</a:t>
            </a:r>
            <a:r>
              <a:rPr lang="zh-CN" altLang="en-US" dirty="0"/>
              <a:t>任务的简单形式，后面会有其它版本，在连续任务中会有其它形式的回报函数定义。这里的</a:t>
            </a:r>
            <a:r>
              <a:rPr lang="en-US" altLang="zh-CN" dirty="0"/>
              <a:t>episodic</a:t>
            </a:r>
            <a:r>
              <a:rPr lang="zh-CN" altLang="en-US" dirty="0"/>
              <a:t>指的是有起点，有终点的过程。又定义了一些后文求解中常用的符号及含义。如策略，值函数。策略是在当前状态下能够做出各个动作的概率；状态值函数 根据当前的策略 在状态</a:t>
            </a:r>
            <a:r>
              <a:rPr lang="en-US" altLang="zh-CN" dirty="0"/>
              <a:t>s</a:t>
            </a:r>
            <a:r>
              <a:rPr lang="zh-CN" altLang="en-US" dirty="0"/>
              <a:t>上得到的期望回报</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6</a:t>
            </a:fld>
            <a:endParaRPr lang="zh-CN" altLang="en-US"/>
          </a:p>
        </p:txBody>
      </p:sp>
    </p:spTree>
    <p:extLst>
      <p:ext uri="{BB962C8B-B14F-4D97-AF65-F5344CB8AC3E}">
        <p14:creationId xmlns:p14="http://schemas.microsoft.com/office/powerpoint/2010/main" val="16982486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将普通的</a:t>
            </a:r>
            <a:r>
              <a:rPr lang="en-US" altLang="zh-CN" dirty="0"/>
              <a:t>kernel </a:t>
            </a:r>
            <a:r>
              <a:rPr lang="zh-CN" altLang="en-US" dirty="0"/>
              <a:t>方法用在了建立</a:t>
            </a:r>
            <a:r>
              <a:rPr lang="en-US" altLang="zh-CN" dirty="0"/>
              <a:t>s</a:t>
            </a:r>
            <a:r>
              <a:rPr lang="zh-CN" altLang="en-US" dirty="0"/>
              <a:t>与</a:t>
            </a:r>
            <a:r>
              <a:rPr lang="en-US" altLang="zh-CN" dirty="0"/>
              <a:t>s’</a:t>
            </a:r>
            <a:r>
              <a:rPr lang="zh-CN" altLang="en-US" dirty="0"/>
              <a:t>之间关系上。</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63</a:t>
            </a:fld>
            <a:endParaRPr lang="zh-CN" altLang="en-US"/>
          </a:p>
        </p:txBody>
      </p:sp>
    </p:spTree>
    <p:extLst>
      <p:ext uri="{BB962C8B-B14F-4D97-AF65-F5344CB8AC3E}">
        <p14:creationId xmlns:p14="http://schemas.microsoft.com/office/powerpoint/2010/main" val="6674069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按照那个大一统的</a:t>
            </a:r>
            <a:r>
              <a:rPr lang="en-US" altLang="zh-CN" dirty="0"/>
              <a:t>GPI</a:t>
            </a:r>
            <a:r>
              <a:rPr lang="zh-CN" altLang="en-US" dirty="0"/>
              <a:t>框架，说完</a:t>
            </a:r>
            <a:r>
              <a:rPr lang="en-US" altLang="zh-CN" dirty="0"/>
              <a:t>prediction</a:t>
            </a:r>
            <a:r>
              <a:rPr lang="zh-CN" altLang="en-US" dirty="0"/>
              <a:t>，我们要所</a:t>
            </a:r>
            <a:r>
              <a:rPr lang="en-US" altLang="zh-CN" dirty="0"/>
              <a:t>control.</a:t>
            </a:r>
            <a:r>
              <a:rPr lang="zh-CN" altLang="en-US" dirty="0"/>
              <a:t> 对状态动作值函数的估计，仍然在同策略的环境下讨论问题。但这里由于实际情况所限，要把</a:t>
            </a:r>
            <a:r>
              <a:rPr lang="en-US" altLang="zh-CN" dirty="0"/>
              <a:t>episode </a:t>
            </a:r>
            <a:r>
              <a:rPr lang="zh-CN" altLang="en-US" dirty="0"/>
              <a:t>问题和</a:t>
            </a:r>
            <a:r>
              <a:rPr lang="en-US" altLang="zh-CN" dirty="0"/>
              <a:t>continue</a:t>
            </a:r>
            <a:r>
              <a:rPr lang="zh-CN" altLang="en-US" dirty="0"/>
              <a:t>问题分开。在回合问题中，我们可以继续沿用半梯度法，在连续问题中我们要定义新的</a:t>
            </a:r>
            <a:r>
              <a:rPr lang="en-US" altLang="zh-CN" dirty="0"/>
              <a:t>return.(</a:t>
            </a:r>
            <a:r>
              <a:rPr lang="zh-CN" altLang="en-US" dirty="0"/>
              <a:t>回报</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64</a:t>
            </a:fld>
            <a:endParaRPr lang="zh-CN" altLang="en-US"/>
          </a:p>
        </p:txBody>
      </p:sp>
    </p:spTree>
    <p:extLst>
      <p:ext uri="{BB962C8B-B14F-4D97-AF65-F5344CB8AC3E}">
        <p14:creationId xmlns:p14="http://schemas.microsoft.com/office/powerpoint/2010/main" val="10730179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a:t>
            </a:r>
            <a:r>
              <a:rPr lang="en-US" altLang="zh-CN" dirty="0"/>
              <a:t>v_\pi </a:t>
            </a:r>
            <a:r>
              <a:rPr lang="zh-CN" altLang="en-US" dirty="0"/>
              <a:t>换成 </a:t>
            </a:r>
            <a:r>
              <a:rPr lang="en-US" altLang="zh-CN" dirty="0"/>
              <a:t>q ,</a:t>
            </a:r>
            <a:r>
              <a:rPr lang="zh-CN" altLang="en-US" dirty="0"/>
              <a:t>把状态值函数，换成动作状态值函数，所有在前文书中提到的</a:t>
            </a:r>
            <a:r>
              <a:rPr lang="en-US" altLang="zh-CN" dirty="0"/>
              <a:t>on policy </a:t>
            </a:r>
            <a:r>
              <a:rPr lang="zh-CN" altLang="en-US" dirty="0"/>
              <a:t>方法都能拓展。这是一个</a:t>
            </a:r>
            <a:r>
              <a:rPr lang="en-US" altLang="zh-CN" dirty="0" err="1"/>
              <a:t>Sarsa</a:t>
            </a:r>
            <a:r>
              <a:rPr lang="en-US" altLang="zh-CN" dirty="0"/>
              <a:t> </a:t>
            </a:r>
            <a:r>
              <a:rPr lang="zh-CN" altLang="en-US" dirty="0"/>
              <a:t>在半梯度法的应用。这是在有终止状态的时候，我们能够得到这个结果，就像框图中的</a:t>
            </a:r>
            <a:r>
              <a:rPr lang="en-US" altLang="zh-CN" dirty="0"/>
              <a:t>terminal state</a:t>
            </a:r>
            <a:r>
              <a:rPr lang="zh-CN" altLang="en-US" dirty="0"/>
              <a:t>。那么要是没有这个终止状态的时候会怎么样呢？我们用平均奖励来代替对折扣因子的定义。</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65</a:t>
            </a:fld>
            <a:endParaRPr lang="zh-CN" altLang="en-US"/>
          </a:p>
        </p:txBody>
      </p:sp>
    </p:spTree>
    <p:extLst>
      <p:ext uri="{BB962C8B-B14F-4D97-AF65-F5344CB8AC3E}">
        <p14:creationId xmlns:p14="http://schemas.microsoft.com/office/powerpoint/2010/main" val="23412976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n-step </a:t>
            </a:r>
            <a:r>
              <a:rPr lang="zh-CN" altLang="en-US" dirty="0"/>
              <a:t>中，重新定义了一下</a:t>
            </a:r>
            <a:r>
              <a:rPr lang="en-US" altLang="zh-CN" dirty="0"/>
              <a:t>G</a:t>
            </a:r>
            <a:endParaRPr lang="zh-CN" altLang="en-US"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66</a:t>
            </a:fld>
            <a:endParaRPr lang="zh-CN" altLang="en-US"/>
          </a:p>
        </p:txBody>
      </p:sp>
    </p:spTree>
    <p:extLst>
      <p:ext uri="{BB962C8B-B14F-4D97-AF65-F5344CB8AC3E}">
        <p14:creationId xmlns:p14="http://schemas.microsoft.com/office/powerpoint/2010/main" val="33621885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一个策略的平均奖励定义为：当</a:t>
            </a:r>
            <a:r>
              <a:rPr lang="en-US" altLang="zh-CN" dirty="0"/>
              <a:t>t</a:t>
            </a:r>
            <a:r>
              <a:rPr lang="zh-CN" altLang="en-US" dirty="0"/>
              <a:t>趋于无穷的时候奖励的期望值，写成离散形式之后我们要求</a:t>
            </a:r>
            <a:r>
              <a:rPr lang="en-US" altLang="zh-CN" dirty="0"/>
              <a:t>mu pi s</a:t>
            </a:r>
            <a:r>
              <a:rPr lang="zh-CN" altLang="en-US" dirty="0"/>
              <a:t>具有各态历经性，它能保证最后极限的收敛，其实并不是很理解背后的数学原理。直观的意识就是，这个马尔可夫过程要保证，无论从什么状态起，经历过多少状态，只要策略不变，环境不变也就是那个状态转移矩阵不变，经过一段时间后一定会收敛到某个状态上。也就是任何状态下的</a:t>
            </a:r>
            <a:r>
              <a:rPr lang="en-US" altLang="zh-CN" dirty="0"/>
              <a:t>r(</a:t>
            </a:r>
            <a:r>
              <a:rPr lang="en-US" altLang="zh-CN" dirty="0" err="1"/>
              <a:t>pai</a:t>
            </a:r>
            <a:r>
              <a:rPr lang="en-US" altLang="zh-CN" dirty="0"/>
              <a:t>)</a:t>
            </a:r>
            <a:r>
              <a:rPr lang="zh-CN" altLang="en-US" dirty="0"/>
              <a:t>都相同。根本就没有</a:t>
            </a:r>
            <a:r>
              <a:rPr lang="en-US" altLang="zh-CN" dirty="0" err="1"/>
              <a:t>s,a</a:t>
            </a:r>
            <a:r>
              <a:rPr lang="zh-CN" altLang="en-US" dirty="0"/>
              <a:t>啥事。</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67</a:t>
            </a:fld>
            <a:endParaRPr lang="zh-CN" altLang="en-US"/>
          </a:p>
        </p:txBody>
      </p:sp>
    </p:spTree>
    <p:extLst>
      <p:ext uri="{BB962C8B-B14F-4D97-AF65-F5344CB8AC3E}">
        <p14:creationId xmlns:p14="http://schemas.microsoft.com/office/powerpoint/2010/main" val="15997373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我们用这个平均奖励重新新定义了一下连续问题中的回报。叫差分回报。前面的问题就会被平推过来，包括贝尔曼方程，</a:t>
            </a:r>
            <a:r>
              <a:rPr lang="en-US" altLang="zh-CN" dirty="0"/>
              <a:t>TD </a:t>
            </a:r>
            <a:r>
              <a:rPr lang="zh-CN" altLang="en-US" dirty="0"/>
              <a:t>误差，等等</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68</a:t>
            </a:fld>
            <a:endParaRPr lang="zh-CN" altLang="en-US"/>
          </a:p>
        </p:txBody>
      </p:sp>
    </p:spTree>
    <p:extLst>
      <p:ext uri="{BB962C8B-B14F-4D97-AF65-F5344CB8AC3E}">
        <p14:creationId xmlns:p14="http://schemas.microsoft.com/office/powerpoint/2010/main" val="23714875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相应的算法改动也不是特别大，这是一个应用了平均奖励和半梯度的</a:t>
            </a:r>
            <a:r>
              <a:rPr lang="en-US" altLang="zh-CN" dirty="0" err="1"/>
              <a:t>Sarsa</a:t>
            </a:r>
            <a:r>
              <a:rPr lang="en-US" altLang="zh-CN" dirty="0"/>
              <a:t>, </a:t>
            </a:r>
            <a:r>
              <a:rPr lang="zh-CN" altLang="en-US" dirty="0"/>
              <a:t>用来估计最优的</a:t>
            </a:r>
            <a:r>
              <a:rPr lang="en-US" altLang="zh-CN" dirty="0"/>
              <a:t>q. </a:t>
            </a:r>
            <a:r>
              <a:rPr lang="zh-CN" altLang="en-US" dirty="0"/>
              <a:t>当然</a:t>
            </a:r>
            <a:r>
              <a:rPr lang="en-US" altLang="zh-CN" dirty="0" err="1"/>
              <a:t>rpai</a:t>
            </a:r>
            <a:r>
              <a:rPr lang="zh-CN" altLang="en-US" dirty="0"/>
              <a:t>是个理想值，我们很难得到，只能用估计值。</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69</a:t>
            </a:fld>
            <a:endParaRPr lang="zh-CN" altLang="en-US"/>
          </a:p>
        </p:txBody>
      </p:sp>
    </p:spTree>
    <p:extLst>
      <p:ext uri="{BB962C8B-B14F-4D97-AF65-F5344CB8AC3E}">
        <p14:creationId xmlns:p14="http://schemas.microsoft.com/office/powerpoint/2010/main" val="39588303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n-step </a:t>
            </a:r>
            <a:r>
              <a:rPr lang="zh-CN" altLang="en-US" dirty="0"/>
              <a:t>算法中也可以进行类似的改动，关注回报函数的定义，以及更新公式即可。我们可以看到向 </a:t>
            </a:r>
            <a:r>
              <a:rPr lang="en-US" altLang="zh-CN" dirty="0"/>
              <a:t>on policy </a:t>
            </a:r>
            <a:r>
              <a:rPr lang="zh-CN" altLang="en-US" dirty="0"/>
              <a:t>问题的推广还是比较简单的，那么，异策略问题就没那么显然了。</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70</a:t>
            </a:fld>
            <a:endParaRPr lang="zh-CN" altLang="en-US"/>
          </a:p>
        </p:txBody>
      </p:sp>
    </p:spTree>
    <p:extLst>
      <p:ext uri="{BB962C8B-B14F-4D97-AF65-F5344CB8AC3E}">
        <p14:creationId xmlns:p14="http://schemas.microsoft.com/office/powerpoint/2010/main" val="6759973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这一部分的目标：将异策略的方法应用到连续任务的函数估计上来。主要的关注点在之前的算法进行推广之后的收敛性上。为啥会有这个问题，因为我们从一个表观策略</a:t>
            </a:r>
            <a:r>
              <a:rPr lang="en-US" altLang="zh-CN" dirty="0"/>
              <a:t>b</a:t>
            </a:r>
            <a:r>
              <a:rPr lang="zh-CN" altLang="en-US" dirty="0"/>
              <a:t>产生的数据中去学习一个目标策略</a:t>
            </a:r>
            <a:r>
              <a:rPr lang="en-US" altLang="zh-CN" dirty="0" err="1"/>
              <a:t>pai</a:t>
            </a:r>
            <a:r>
              <a:rPr lang="zh-CN" altLang="en-US" dirty="0"/>
              <a:t>。在策略估计时候是可以完成任务的，因为我们是假设二者不变且已知，然后评估策略。但是在</a:t>
            </a:r>
            <a:r>
              <a:rPr lang="en-US" altLang="zh-CN" dirty="0"/>
              <a:t>control </a:t>
            </a:r>
            <a:r>
              <a:rPr lang="zh-CN" altLang="en-US" dirty="0"/>
              <a:t>任务中，二者都是跟随我们的估计值</a:t>
            </a:r>
            <a:r>
              <a:rPr lang="en-US" altLang="zh-CN" dirty="0"/>
              <a:t>q</a:t>
            </a:r>
            <a:r>
              <a:rPr lang="zh-CN" altLang="en-US" dirty="0"/>
              <a:t>在变化的量，稳定性无法保证。这章有好多推到没看明白，大体的文章思路是：先把之前的算法 重要性采样和半梯度法平行推广，然后指出它们存在问题，进一步探索新的目标形式，比如贝尔曼误差作为我们的优化目标，期望能够避开半梯度法，这个尝试也失败了</a:t>
            </a:r>
            <a:r>
              <a:rPr lang="en-US" altLang="zh-CN" dirty="0"/>
              <a:t>. </a:t>
            </a:r>
            <a:r>
              <a:rPr lang="zh-CN" altLang="en-US" dirty="0"/>
              <a:t>之后用贝尔曼误差的投影误差，作为最小化的目标，得到的算法叫 </a:t>
            </a:r>
            <a:r>
              <a:rPr lang="en-US" altLang="zh-CN" dirty="0"/>
              <a:t>GTD, </a:t>
            </a:r>
            <a:r>
              <a:rPr lang="zh-CN" altLang="en-US" dirty="0"/>
              <a:t>是一个随机梯度下降的方法，书中的证明部分没有完全看懂。</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71</a:t>
            </a:fld>
            <a:endParaRPr lang="zh-CN" altLang="en-US"/>
          </a:p>
        </p:txBody>
      </p:sp>
    </p:spTree>
    <p:extLst>
      <p:ext uri="{BB962C8B-B14F-4D97-AF65-F5344CB8AC3E}">
        <p14:creationId xmlns:p14="http://schemas.microsoft.com/office/powerpoint/2010/main" val="35717155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并不理解括号中</a:t>
            </a:r>
            <a:r>
              <a:rPr lang="en-US" altLang="zh-CN" dirty="0"/>
              <a:t>the target of the update (not to be confused with the target policy)</a:t>
            </a:r>
            <a:r>
              <a:rPr lang="zh-CN" altLang="en-US" dirty="0"/>
              <a:t>是什么意思。另外，什么是更新的分布？</a:t>
            </a:r>
            <a:r>
              <a:rPr lang="en-US" altLang="zh-CN" dirty="0"/>
              <a:t>	</a:t>
            </a:r>
          </a:p>
          <a:p>
            <a:r>
              <a:rPr lang="zh-CN" altLang="en-US" dirty="0"/>
              <a:t>据说由于</a:t>
            </a:r>
            <a:r>
              <a:rPr lang="en-US" altLang="zh-CN" dirty="0"/>
              <a:t>off policy </a:t>
            </a:r>
            <a:r>
              <a:rPr lang="zh-CN" altLang="en-US" dirty="0"/>
              <a:t>的存在，这个</a:t>
            </a:r>
            <a:r>
              <a:rPr lang="en-US" altLang="zh-CN" dirty="0"/>
              <a:t>semi-gradient method </a:t>
            </a:r>
            <a:r>
              <a:rPr lang="zh-CN" altLang="en-US" dirty="0"/>
              <a:t>不好用了。现在首先要弄清楚这个</a:t>
            </a:r>
            <a:r>
              <a:rPr lang="en-US" altLang="zh-CN" dirty="0"/>
              <a:t>update </a:t>
            </a:r>
            <a:r>
              <a:rPr lang="zh-CN" altLang="en-US" dirty="0"/>
              <a:t>的</a:t>
            </a:r>
            <a:r>
              <a:rPr lang="en-US" altLang="zh-CN" dirty="0"/>
              <a:t>target </a:t>
            </a:r>
            <a:r>
              <a:rPr lang="zh-CN" altLang="en-US" dirty="0"/>
              <a:t>和这个</a:t>
            </a:r>
            <a:r>
              <a:rPr lang="en-US" altLang="zh-CN" dirty="0"/>
              <a:t>updates</a:t>
            </a:r>
            <a:r>
              <a:rPr lang="zh-CN" altLang="en-US" dirty="0"/>
              <a:t>的</a:t>
            </a:r>
            <a:r>
              <a:rPr lang="en-US" altLang="zh-CN" dirty="0"/>
              <a:t>distributions</a:t>
            </a:r>
            <a:r>
              <a:rPr lang="zh-CN" altLang="en-US" dirty="0"/>
              <a:t>到底指什么？</a:t>
            </a:r>
            <a:endParaRPr lang="en-US" altLang="zh-CN" dirty="0"/>
          </a:p>
          <a:p>
            <a:endParaRPr lang="en-US" altLang="zh-CN" dirty="0"/>
          </a:p>
          <a:p>
            <a:r>
              <a:rPr lang="zh-CN" altLang="en-US" dirty="0"/>
              <a:t>文中针对</a:t>
            </a:r>
            <a:r>
              <a:rPr lang="en-US" altLang="zh-CN" dirty="0"/>
              <a:t>function approximation</a:t>
            </a:r>
            <a:r>
              <a:rPr lang="zh-CN" altLang="en-US" dirty="0"/>
              <a:t>部分的分布有两种策略，第一种是仍然使用重要性采样，在半梯度的范畴内用已知分布去逼近待估计分布；第二种方法，就是针对待估计分布设计完全的梯度下降法，进而抛弃半梯度和重要性采样，同时要保证收敛性。</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72</a:t>
            </a:fld>
            <a:endParaRPr lang="zh-CN" altLang="en-US"/>
          </a:p>
        </p:txBody>
      </p:sp>
    </p:spTree>
    <p:extLst>
      <p:ext uri="{BB962C8B-B14F-4D97-AF65-F5344CB8AC3E}">
        <p14:creationId xmlns:p14="http://schemas.microsoft.com/office/powerpoint/2010/main" val="4281393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同时引入一个重要的方程，叫做贝尔曼方程，他是通过状态值函数的递推引入的。表示在理论上，我们可以通过下一个状态值 以及 即将得到的奖励 来推算当前状态值。上面是一种图形化表示。而且是唯一解，状态数目小于等于方程数目。为啥最优解存在且只有一个？</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7</a:t>
            </a:fld>
            <a:endParaRPr lang="zh-CN" altLang="en-US"/>
          </a:p>
        </p:txBody>
      </p:sp>
    </p:spTree>
    <p:extLst>
      <p:ext uri="{BB962C8B-B14F-4D97-AF65-F5344CB8AC3E}">
        <p14:creationId xmlns:p14="http://schemas.microsoft.com/office/powerpoint/2010/main" val="28590313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首先，我们来考虑半梯度法的直接拓展，这类方法是在改变更新的目标，而不是更新的分布。</a:t>
            </a:r>
            <a:r>
              <a:rPr lang="en-US" altLang="zh-CN" dirty="0"/>
              <a:t>Asymptomatic </a:t>
            </a:r>
            <a:r>
              <a:rPr lang="zh-CN" altLang="en-US" dirty="0"/>
              <a:t>渐近的。这句话指出他存在的意义。结合某些特殊的特征选择，可以是解决一个问题比较好的起点。那么问题来了，</a:t>
            </a:r>
            <a:r>
              <a:rPr lang="zh-CN" altLang="en-US" b="1" dirty="0"/>
              <a:t>我们的</a:t>
            </a:r>
            <a:r>
              <a:rPr lang="en-US" altLang="zh-CN" b="1" dirty="0"/>
              <a:t>DQN</a:t>
            </a:r>
            <a:r>
              <a:rPr lang="zh-CN" altLang="en-US" b="1" dirty="0"/>
              <a:t>为啥能保证收敛呢？</a:t>
            </a:r>
            <a:endParaRPr lang="en-US" altLang="zh-CN" b="1" dirty="0"/>
          </a:p>
          <a:p>
            <a:endParaRPr lang="en-US" altLang="zh-CN" b="1" dirty="0"/>
          </a:p>
          <a:p>
            <a:endParaRPr lang="zh-CN" altLang="en-US" b="1"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73</a:t>
            </a:fld>
            <a:endParaRPr lang="zh-CN" altLang="en-US"/>
          </a:p>
        </p:txBody>
      </p:sp>
    </p:spTree>
    <p:extLst>
      <p:ext uri="{BB962C8B-B14F-4D97-AF65-F5344CB8AC3E}">
        <p14:creationId xmlns:p14="http://schemas.microsoft.com/office/powerpoint/2010/main" val="27829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之前是在</a:t>
            </a:r>
            <a:r>
              <a:rPr lang="en-US" altLang="zh-CN" dirty="0"/>
              <a:t>update </a:t>
            </a:r>
            <a:r>
              <a:rPr lang="zh-CN" altLang="en-US" dirty="0"/>
              <a:t>一个矩阵，现在是</a:t>
            </a:r>
            <a:r>
              <a:rPr lang="en-US" altLang="zh-CN" dirty="0"/>
              <a:t>update</a:t>
            </a:r>
            <a:r>
              <a:rPr lang="zh-CN" altLang="en-US" dirty="0"/>
              <a:t>一个函数的参数，都要用到重要采样系数。用前面</a:t>
            </a:r>
            <a:r>
              <a:rPr lang="en-US" altLang="zh-CN" dirty="0" err="1"/>
              <a:t>onpolicy</a:t>
            </a:r>
            <a:r>
              <a:rPr lang="en-US" altLang="zh-CN" dirty="0"/>
              <a:t> </a:t>
            </a:r>
            <a:r>
              <a:rPr lang="zh-CN" altLang="en-US" dirty="0"/>
              <a:t>相同的更新形式，包括对</a:t>
            </a:r>
            <a:r>
              <a:rPr lang="en-US" altLang="zh-CN" dirty="0" err="1"/>
              <a:t>deta</a:t>
            </a:r>
            <a:r>
              <a:rPr lang="zh-CN" altLang="en-US" dirty="0"/>
              <a:t>的定义</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74</a:t>
            </a:fld>
            <a:endParaRPr lang="zh-CN" altLang="en-US"/>
          </a:p>
        </p:txBody>
      </p:sp>
    </p:spTree>
    <p:extLst>
      <p:ext uri="{BB962C8B-B14F-4D97-AF65-F5344CB8AC3E}">
        <p14:creationId xmlns:p14="http://schemas.microsoft.com/office/powerpoint/2010/main" val="20027404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12</a:t>
            </a:r>
            <a:r>
              <a:rPr lang="zh-CN" altLang="en-US" dirty="0"/>
              <a:t>章是资格迹，这个就是大家比较熟悉的了</a:t>
            </a:r>
            <a:r>
              <a:rPr lang="en-US" altLang="zh-CN" dirty="0"/>
              <a:t>.</a:t>
            </a:r>
            <a:r>
              <a:rPr lang="zh-CN" altLang="en-US" dirty="0"/>
              <a:t>核心的思想是</a:t>
            </a:r>
            <a:r>
              <a:rPr lang="en-US" altLang="zh-CN" dirty="0"/>
              <a:t>backwards </a:t>
            </a:r>
            <a:r>
              <a:rPr lang="zh-CN" altLang="en-US" dirty="0"/>
              <a:t>，之前的算法</a:t>
            </a:r>
            <a:r>
              <a:rPr lang="en-US" altLang="zh-CN" dirty="0"/>
              <a:t>n-step </a:t>
            </a:r>
            <a:r>
              <a:rPr lang="zh-CN" altLang="en-US" dirty="0"/>
              <a:t>是根据对未来的预期来对现在的状态值进行估计，而这里希望用过去更新的多少快慢来衡量现在应该如何利用已知信息。基本思想：设计一个具有短时记忆的资格迹，</a:t>
            </a:r>
            <a:r>
              <a:rPr lang="en-US" altLang="zh-CN" dirty="0" err="1"/>
              <a:t>wt</a:t>
            </a:r>
            <a:r>
              <a:rPr lang="en-US" altLang="zh-CN" dirty="0"/>
              <a:t> </a:t>
            </a:r>
            <a:r>
              <a:rPr lang="zh-CN" altLang="en-US" dirty="0"/>
              <a:t>改变，那么它就会增长，然后慢慢消失，用它对</a:t>
            </a:r>
            <a:r>
              <a:rPr lang="en-US" altLang="zh-CN" dirty="0" err="1"/>
              <a:t>wt</a:t>
            </a:r>
            <a:r>
              <a:rPr lang="zh-CN" altLang="en-US" dirty="0"/>
              <a:t>进行加权，传递了在过去哪些量改变比较多。仍然遵从</a:t>
            </a:r>
            <a:r>
              <a:rPr lang="en-US" altLang="zh-CN" dirty="0"/>
              <a:t>GPI</a:t>
            </a:r>
            <a:r>
              <a:rPr lang="zh-CN" altLang="en-US" dirty="0"/>
              <a:t>框架：</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76</a:t>
            </a:fld>
            <a:endParaRPr lang="zh-CN" altLang="en-US"/>
          </a:p>
        </p:txBody>
      </p:sp>
    </p:spTree>
    <p:extLst>
      <p:ext uri="{BB962C8B-B14F-4D97-AF65-F5344CB8AC3E}">
        <p14:creationId xmlns:p14="http://schemas.microsoft.com/office/powerpoint/2010/main" val="5887258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先定义一个</a:t>
            </a:r>
            <a:r>
              <a:rPr lang="en-US" altLang="zh-CN" dirty="0"/>
              <a:t>lambda </a:t>
            </a:r>
            <a:r>
              <a:rPr lang="zh-CN" altLang="en-US" dirty="0"/>
              <a:t>回报，之前定义过</a:t>
            </a:r>
            <a:r>
              <a:rPr lang="en-US" altLang="zh-CN" dirty="0"/>
              <a:t>n</a:t>
            </a:r>
            <a:r>
              <a:rPr lang="zh-CN" altLang="en-US" dirty="0"/>
              <a:t>步回报，这里把某个状态出发的所有</a:t>
            </a:r>
            <a:r>
              <a:rPr lang="en-US" altLang="zh-CN" dirty="0"/>
              <a:t>n</a:t>
            </a:r>
            <a:r>
              <a:rPr lang="zh-CN" altLang="en-US" dirty="0"/>
              <a:t>步回报做一个平均得到了一个</a:t>
            </a:r>
            <a:r>
              <a:rPr lang="en-US" altLang="zh-CN" dirty="0"/>
              <a:t>lambda</a:t>
            </a:r>
            <a:r>
              <a:rPr lang="zh-CN" altLang="en-US" dirty="0"/>
              <a:t>回报，用这个回报构成一个基础的算法：离线</a:t>
            </a:r>
            <a:r>
              <a:rPr lang="en-US" altLang="zh-CN" dirty="0"/>
              <a:t>lambda </a:t>
            </a:r>
            <a:r>
              <a:rPr lang="zh-CN" altLang="en-US" dirty="0"/>
              <a:t>回报算法。这还是一个向前看，然后算回来的算法。接下来介绍它的改进。</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77</a:t>
            </a:fld>
            <a:endParaRPr lang="zh-CN" altLang="en-US"/>
          </a:p>
        </p:txBody>
      </p:sp>
    </p:spTree>
    <p:extLst>
      <p:ext uri="{BB962C8B-B14F-4D97-AF65-F5344CB8AC3E}">
        <p14:creationId xmlns:p14="http://schemas.microsoft.com/office/powerpoint/2010/main" val="39399932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照比前面的基础算法有三个优势，第一，它在每走一步就更新一次权重，第二，计算在时间上分布比较均匀，第三，能够应用在连续任务中。</a:t>
            </a:r>
            <a:endParaRPr lang="en-US" altLang="zh-CN" dirty="0"/>
          </a:p>
          <a:p>
            <a:r>
              <a:rPr lang="zh-CN" altLang="en-US" dirty="0"/>
              <a:t>资格迹的定义，、</a:t>
            </a:r>
            <a:r>
              <a:rPr lang="en-US" altLang="zh-CN" dirty="0"/>
              <a:t>\gamma </a:t>
            </a:r>
            <a:r>
              <a:rPr lang="zh-CN" altLang="en-US" dirty="0"/>
              <a:t>是折扣因子，、</a:t>
            </a:r>
            <a:r>
              <a:rPr lang="en-US" altLang="zh-CN" dirty="0"/>
              <a:t>\lambda</a:t>
            </a:r>
            <a:r>
              <a:rPr lang="zh-CN" altLang="en-US" dirty="0"/>
              <a:t>是回报系数，都是在</a:t>
            </a:r>
            <a:r>
              <a:rPr lang="en-US" altLang="zh-CN" dirty="0"/>
              <a:t>0-1</a:t>
            </a:r>
            <a:r>
              <a:rPr lang="zh-CN" altLang="en-US" dirty="0"/>
              <a:t>之间的数，如果后面不变，这个值是衰减的，后面是状态对应的梯度，我们把它作为一个误差系数乘到误差上去，相当于我们、</a:t>
            </a:r>
            <a:r>
              <a:rPr lang="en-US" altLang="zh-CN" dirty="0" err="1"/>
              <a:t>deta</a:t>
            </a:r>
            <a:r>
              <a:rPr lang="en-US" altLang="zh-CN" dirty="0"/>
              <a:t> t </a:t>
            </a:r>
            <a:r>
              <a:rPr lang="zh-CN" altLang="en-US" dirty="0"/>
              <a:t>是向前看的，是直接成比例加进来的，而我们的</a:t>
            </a:r>
            <a:r>
              <a:rPr lang="en-US" altLang="zh-CN" dirty="0" err="1"/>
              <a:t>zt</a:t>
            </a:r>
            <a:r>
              <a:rPr lang="zh-CN" altLang="en-US" dirty="0"/>
              <a:t>则是向后看的，看过去的速率，这跟</a:t>
            </a:r>
            <a:r>
              <a:rPr lang="en-US" altLang="zh-CN" dirty="0"/>
              <a:t>PID</a:t>
            </a:r>
            <a:r>
              <a:rPr lang="zh-CN" altLang="en-US" dirty="0"/>
              <a:t>当中的</a:t>
            </a:r>
            <a:r>
              <a:rPr lang="en-US" altLang="zh-CN" dirty="0"/>
              <a:t>p</a:t>
            </a:r>
            <a:r>
              <a:rPr lang="zh-CN" altLang="en-US" dirty="0"/>
              <a:t>和</a:t>
            </a:r>
            <a:r>
              <a:rPr lang="en-US" altLang="zh-CN" dirty="0"/>
              <a:t>D.</a:t>
            </a:r>
          </a:p>
          <a:p>
            <a:endParaRPr lang="zh-CN" altLang="en-US"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78</a:t>
            </a:fld>
            <a:endParaRPr lang="zh-CN" altLang="en-US"/>
          </a:p>
        </p:txBody>
      </p:sp>
    </p:spTree>
    <p:extLst>
      <p:ext uri="{BB962C8B-B14F-4D97-AF65-F5344CB8AC3E}">
        <p14:creationId xmlns:p14="http://schemas.microsoft.com/office/powerpoint/2010/main" val="36308085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有一张家喻户晓的图</a:t>
            </a:r>
            <a:r>
              <a:rPr lang="en-US" altLang="zh-CN" dirty="0"/>
              <a:t>,</a:t>
            </a:r>
            <a:r>
              <a:rPr lang="zh-CN" altLang="en-US" dirty="0"/>
              <a:t>描述了资格迹的一个时间顺序图。这里可以看到，半梯度下降法中的目标是</a:t>
            </a:r>
            <a:r>
              <a:rPr lang="en-US" altLang="zh-CN" dirty="0"/>
              <a:t>R+</a:t>
            </a:r>
            <a:r>
              <a:rPr lang="zh-CN" altLang="en-US" dirty="0"/>
              <a:t>、</a:t>
            </a:r>
            <a:r>
              <a:rPr lang="en-US" altLang="zh-CN" dirty="0"/>
              <a:t>gamma</a:t>
            </a:r>
            <a:r>
              <a:rPr lang="zh-CN" altLang="en-US" dirty="0"/>
              <a:t>乘</a:t>
            </a:r>
            <a:r>
              <a:rPr lang="en-US" altLang="zh-CN" dirty="0"/>
              <a:t>v</a:t>
            </a:r>
            <a:r>
              <a:rPr lang="zh-CN" altLang="en-US" dirty="0"/>
              <a:t>不是真正的</a:t>
            </a:r>
            <a:r>
              <a:rPr lang="en-US" altLang="zh-CN" dirty="0"/>
              <a:t> lambda </a:t>
            </a:r>
            <a:r>
              <a:rPr lang="zh-CN" altLang="en-US" dirty="0"/>
              <a:t>回报。想做成真正的、</a:t>
            </a:r>
            <a:r>
              <a:rPr lang="en-US" altLang="zh-CN" dirty="0"/>
              <a:t>lambda</a:t>
            </a:r>
            <a:r>
              <a:rPr lang="zh-CN" altLang="en-US" dirty="0"/>
              <a:t>回报，我们就又回到了初始问题上，又要等到终止状态模拟完成才能进行计算，亦或者没有终止状态怎么办？</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79</a:t>
            </a:fld>
            <a:endParaRPr lang="zh-CN" altLang="en-US"/>
          </a:p>
        </p:txBody>
      </p:sp>
    </p:spTree>
    <p:extLst>
      <p:ext uri="{BB962C8B-B14F-4D97-AF65-F5344CB8AC3E}">
        <p14:creationId xmlns:p14="http://schemas.microsoft.com/office/powerpoint/2010/main" val="1623106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想了一个办法就是截断，既然会衰减，那尾部也就不剩啥了，所以就采用了截断的方式进行近似。每次并不取到最后，只取一部分，但是这是个离线算法，接下来期望把它做成在线的。</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80</a:t>
            </a:fld>
            <a:endParaRPr lang="zh-CN" altLang="en-US"/>
          </a:p>
        </p:txBody>
      </p:sp>
    </p:spTree>
    <p:extLst>
      <p:ext uri="{BB962C8B-B14F-4D97-AF65-F5344CB8AC3E}">
        <p14:creationId xmlns:p14="http://schemas.microsoft.com/office/powerpoint/2010/main" val="40517366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先给出一个理想版本，在离线算法中，</a:t>
            </a:r>
            <a:r>
              <a:rPr lang="en-US" altLang="zh-CN" dirty="0"/>
              <a:t>n</a:t>
            </a:r>
            <a:r>
              <a:rPr lang="zh-CN" altLang="en-US" dirty="0"/>
              <a:t>要取得很大，才能让回报更有效。但同时</a:t>
            </a:r>
            <a:r>
              <a:rPr lang="en-US" altLang="zh-CN" dirty="0"/>
              <a:t>n</a:t>
            </a:r>
            <a:r>
              <a:rPr lang="zh-CN" altLang="en-US" dirty="0"/>
              <a:t>又要取小一点，以便及时的更新，更好地影响下一步的动作，那怎么来平衡呢？最直观的方法是，没出现一组新的</a:t>
            </a:r>
            <a:r>
              <a:rPr lang="en-US" altLang="zh-CN" dirty="0"/>
              <a:t>increment</a:t>
            </a:r>
            <a:r>
              <a:rPr lang="zh-CN" altLang="en-US" dirty="0"/>
              <a:t>，就把所有的来时的路都更新一遍。既能有效的近似最优解，又能实时地影响动作，但是就要带来一堆存储值，但其实我们只要留下对角线上的值就可以了。</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81</a:t>
            </a:fld>
            <a:endParaRPr lang="zh-CN" altLang="en-US"/>
          </a:p>
        </p:txBody>
      </p:sp>
    </p:spTree>
    <p:extLst>
      <p:ext uri="{BB962C8B-B14F-4D97-AF65-F5344CB8AC3E}">
        <p14:creationId xmlns:p14="http://schemas.microsoft.com/office/powerpoint/2010/main" val="30890192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这里的公式仅限于线性函数的估计</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82</a:t>
            </a:fld>
            <a:endParaRPr lang="zh-CN" altLang="en-US"/>
          </a:p>
        </p:txBody>
      </p:sp>
    </p:spTree>
    <p:extLst>
      <p:ext uri="{BB962C8B-B14F-4D97-AF65-F5344CB8AC3E}">
        <p14:creationId xmlns:p14="http://schemas.microsoft.com/office/powerpoint/2010/main" val="13926189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同样可以把这个资格迹的思想推广到，</a:t>
            </a:r>
            <a:r>
              <a:rPr lang="en-US" altLang="zh-CN" dirty="0" err="1"/>
              <a:t>Sarsa</a:t>
            </a:r>
            <a:r>
              <a:rPr lang="en-US" altLang="zh-CN" dirty="0"/>
              <a:t> , </a:t>
            </a:r>
            <a:r>
              <a:rPr lang="en-US" altLang="zh-CN" dirty="0" err="1"/>
              <a:t>Qlearning</a:t>
            </a:r>
            <a:r>
              <a:rPr lang="zh-CN" altLang="en-US" dirty="0"/>
              <a:t>，当中去，不一一细讲了。</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83</a:t>
            </a:fld>
            <a:endParaRPr lang="zh-CN" altLang="en-US"/>
          </a:p>
        </p:txBody>
      </p:sp>
    </p:spTree>
    <p:extLst>
      <p:ext uri="{BB962C8B-B14F-4D97-AF65-F5344CB8AC3E}">
        <p14:creationId xmlns:p14="http://schemas.microsoft.com/office/powerpoint/2010/main" val="1917181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进行理论建模之后，形式化和基础概念给出之后，从这一章开始要根据不同情况给出解决方案，首先来介绍</a:t>
            </a:r>
            <a:r>
              <a:rPr lang="en-US" altLang="zh-CN" dirty="0"/>
              <a:t>tabular </a:t>
            </a:r>
            <a:r>
              <a:rPr lang="zh-CN" altLang="en-US" dirty="0"/>
              <a:t>的方法，针对的是一种极简形式，状态动作空间都足够小，以至于我们想要估计的值函数都可以用一个表格来表示，这张表格小到可以存储，计算和分析。</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8</a:t>
            </a:fld>
            <a:endParaRPr lang="zh-CN" altLang="en-US"/>
          </a:p>
        </p:txBody>
      </p:sp>
    </p:spTree>
    <p:extLst>
      <p:ext uri="{BB962C8B-B14F-4D97-AF65-F5344CB8AC3E}">
        <p14:creationId xmlns:p14="http://schemas.microsoft.com/office/powerpoint/2010/main" val="35505255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书主要内容有以下四个方面，第一部分引入了一些强化学习的基础概念，第二部分是表格法，第三部分是函数估计，第四部分是在神经科学等领域的应用。只涉及前三部分。基本套路就是先分后合，由具体到抽象。从简单的情况出发，介绍一些</a:t>
            </a:r>
            <a:r>
              <a:rPr lang="en-US" altLang="zh-CN" dirty="0"/>
              <a:t>RL</a:t>
            </a:r>
            <a:r>
              <a:rPr lang="zh-CN" altLang="en-US" dirty="0"/>
              <a:t>的基本问题和解决方法，将解决方法抽象推广，然后不断升级问题，针对不同情景引入新的具体情况，再进一步抽象，通过内在的联系以及新的符号体系进行整合，期望能够得到更普适的理论实现。</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84</a:t>
            </a:fld>
            <a:endParaRPr lang="zh-CN" altLang="en-US"/>
          </a:p>
        </p:txBody>
      </p:sp>
    </p:spTree>
    <p:extLst>
      <p:ext uri="{BB962C8B-B14F-4D97-AF65-F5344CB8AC3E}">
        <p14:creationId xmlns:p14="http://schemas.microsoft.com/office/powerpoint/2010/main" val="19503498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这几个标题不恰当，要换 </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85</a:t>
            </a:fld>
            <a:endParaRPr lang="zh-CN" altLang="en-US"/>
          </a:p>
        </p:txBody>
      </p:sp>
    </p:spTree>
    <p:extLst>
      <p:ext uri="{BB962C8B-B14F-4D97-AF65-F5344CB8AC3E}">
        <p14:creationId xmlns:p14="http://schemas.microsoft.com/office/powerpoint/2010/main" val="41835179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首先给出了适合</a:t>
            </a:r>
            <a:r>
              <a:rPr lang="en-US" altLang="zh-CN" dirty="0"/>
              <a:t>RL</a:t>
            </a:r>
            <a:r>
              <a:rPr lang="zh-CN" altLang="en-US" dirty="0"/>
              <a:t>来解决的问题，具有的特色是 </a:t>
            </a:r>
            <a:r>
              <a:rPr lang="en-US" altLang="zh-CN" dirty="0"/>
              <a:t>interaction</a:t>
            </a:r>
            <a:r>
              <a:rPr lang="zh-CN" altLang="en-US" dirty="0"/>
              <a:t>， 书中原话是，。也就是</a:t>
            </a:r>
            <a:r>
              <a:rPr lang="en-US" altLang="zh-CN" dirty="0"/>
              <a:t>RL</a:t>
            </a:r>
            <a:r>
              <a:rPr lang="zh-CN" altLang="en-US" dirty="0"/>
              <a:t>方法适合处理与环境有不断交互的问题。那么这也是</a:t>
            </a:r>
            <a:r>
              <a:rPr lang="en-US" altLang="zh-CN" dirty="0"/>
              <a:t>RL</a:t>
            </a:r>
            <a:r>
              <a:rPr lang="zh-CN" altLang="en-US" dirty="0"/>
              <a:t>与其它机器学习方法如监督学习，非监督学习，的主要区别。这里我认为</a:t>
            </a:r>
            <a:r>
              <a:rPr lang="en-US" altLang="zh-CN" dirty="0"/>
              <a:t>RL</a:t>
            </a:r>
            <a:r>
              <a:rPr lang="zh-CN" altLang="en-US" dirty="0"/>
              <a:t>是一种机器学习方法。</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86</a:t>
            </a:fld>
            <a:endParaRPr lang="zh-CN" altLang="en-US"/>
          </a:p>
        </p:txBody>
      </p:sp>
    </p:spTree>
    <p:extLst>
      <p:ext uri="{BB962C8B-B14F-4D97-AF65-F5344CB8AC3E}">
        <p14:creationId xmlns:p14="http://schemas.microsoft.com/office/powerpoint/2010/main" val="27159275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这里有一个疑惑，书中也提到了，就是如何定义</a:t>
            </a:r>
            <a:r>
              <a:rPr lang="en-US" altLang="zh-CN" dirty="0"/>
              <a:t>agent</a:t>
            </a:r>
            <a:r>
              <a:rPr lang="zh-CN" altLang="en-US" dirty="0"/>
              <a:t>和环境之间的界限问题，书中的定义是：。如果定义不同的边界会有什么效果？</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87</a:t>
            </a:fld>
            <a:endParaRPr lang="zh-CN" altLang="en-US"/>
          </a:p>
        </p:txBody>
      </p:sp>
    </p:spTree>
    <p:extLst>
      <p:ext uri="{BB962C8B-B14F-4D97-AF65-F5344CB8AC3E}">
        <p14:creationId xmlns:p14="http://schemas.microsoft.com/office/powerpoint/2010/main" val="11903574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和第五张</a:t>
            </a:r>
            <a:r>
              <a:rPr lang="en-US" altLang="zh-CN" dirty="0"/>
              <a:t>ppt</a:t>
            </a:r>
            <a:r>
              <a:rPr lang="zh-CN" altLang="en-US" dirty="0"/>
              <a:t>好像没有区别呀？</a:t>
            </a:r>
            <a:endParaRPr lang="en-US" altLang="zh-CN" dirty="0"/>
          </a:p>
          <a:p>
            <a:r>
              <a:rPr lang="en-US" altLang="zh-CN" dirty="0"/>
              <a:t>\pi </a:t>
            </a:r>
            <a:r>
              <a:rPr lang="zh-CN" altLang="en-US" dirty="0"/>
              <a:t>的状态值函数，和状态动作值函数</a:t>
            </a:r>
            <a:endParaRPr lang="en-US" altLang="zh-CN"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88</a:t>
            </a:fld>
            <a:endParaRPr lang="zh-CN" altLang="en-US"/>
          </a:p>
        </p:txBody>
      </p:sp>
    </p:spTree>
    <p:extLst>
      <p:ext uri="{BB962C8B-B14F-4D97-AF65-F5344CB8AC3E}">
        <p14:creationId xmlns:p14="http://schemas.microsoft.com/office/powerpoint/2010/main" val="26850266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具体公式</a:t>
            </a:r>
            <a:endParaRPr lang="en-US" altLang="zh-CN" dirty="0"/>
          </a:p>
          <a:p>
            <a:endParaRPr lang="en-US" altLang="zh-CN" dirty="0"/>
          </a:p>
          <a:p>
            <a:r>
              <a:rPr lang="zh-CN" altLang="en-US" dirty="0"/>
              <a:t>引入贝尔曼方程</a:t>
            </a:r>
            <a:endParaRPr lang="en-US" altLang="zh-CN" dirty="0"/>
          </a:p>
          <a:p>
            <a:endParaRPr lang="en-US" altLang="zh-CN" dirty="0"/>
          </a:p>
          <a:p>
            <a:r>
              <a:rPr lang="en-US" altLang="zh-CN" dirty="0"/>
              <a:t>S’</a:t>
            </a:r>
            <a:r>
              <a:rPr lang="zh-CN" altLang="en-US" dirty="0"/>
              <a:t>是下一个状态，将问题系成了一个递归形式，从下一个时刻的值猜测这个时刻哪个动作好</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89</a:t>
            </a:fld>
            <a:endParaRPr lang="zh-CN" altLang="en-US"/>
          </a:p>
        </p:txBody>
      </p:sp>
    </p:spTree>
    <p:extLst>
      <p:ext uri="{BB962C8B-B14F-4D97-AF65-F5344CB8AC3E}">
        <p14:creationId xmlns:p14="http://schemas.microsoft.com/office/powerpoint/2010/main" val="18345870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在介绍所有方法之前要给出一个整体的解决框架，和定位方法，可以是一个分类表，或者一棵生长树</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90</a:t>
            </a:fld>
            <a:endParaRPr lang="zh-CN" altLang="en-US"/>
          </a:p>
        </p:txBody>
      </p:sp>
    </p:spTree>
    <p:extLst>
      <p:ext uri="{BB962C8B-B14F-4D97-AF65-F5344CB8AC3E}">
        <p14:creationId xmlns:p14="http://schemas.microsoft.com/office/powerpoint/2010/main" val="39059921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模型已知的动态规划（），这是第一个完整算法，使用条件是模型已知，从贝尔曼方程中进行推导</a:t>
            </a:r>
            <a:endParaRPr lang="en-US" altLang="zh-CN" dirty="0"/>
          </a:p>
          <a:p>
            <a:endParaRPr lang="en-US" altLang="zh-CN" dirty="0"/>
          </a:p>
          <a:p>
            <a:r>
              <a:rPr lang="zh-CN" altLang="en-US" dirty="0"/>
              <a:t>与下一节的联系是，这里面强调的是对每一个状态都进行遍历，那么是否有更好的选取方式呢？</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93</a:t>
            </a:fld>
            <a:endParaRPr lang="zh-CN" altLang="en-US"/>
          </a:p>
        </p:txBody>
      </p:sp>
    </p:spTree>
    <p:extLst>
      <p:ext uri="{BB962C8B-B14F-4D97-AF65-F5344CB8AC3E}">
        <p14:creationId xmlns:p14="http://schemas.microsoft.com/office/powerpoint/2010/main" val="21247953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Control </a:t>
            </a:r>
            <a:r>
              <a:rPr lang="zh-CN" altLang="en-US" dirty="0"/>
              <a:t>好像跟</a:t>
            </a:r>
            <a:r>
              <a:rPr lang="en-US" altLang="zh-CN" dirty="0"/>
              <a:t>q </a:t>
            </a:r>
            <a:r>
              <a:rPr lang="zh-CN" altLang="en-US" dirty="0"/>
              <a:t>有关</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94</a:t>
            </a:fld>
            <a:endParaRPr lang="zh-CN" altLang="en-US"/>
          </a:p>
        </p:txBody>
      </p:sp>
    </p:spTree>
    <p:extLst>
      <p:ext uri="{BB962C8B-B14F-4D97-AF65-F5344CB8AC3E}">
        <p14:creationId xmlns:p14="http://schemas.microsoft.com/office/powerpoint/2010/main" val="36635504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要详细地说出二者的区别来，以阐述</a:t>
            </a:r>
            <a:r>
              <a:rPr lang="en-US" altLang="zh-CN" dirty="0"/>
              <a:t>On-policy  vs off policy </a:t>
            </a:r>
            <a:r>
              <a:rPr lang="zh-CN" altLang="en-US" dirty="0"/>
              <a:t>的对比</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95</a:t>
            </a:fld>
            <a:endParaRPr lang="zh-CN" altLang="en-US"/>
          </a:p>
        </p:txBody>
      </p:sp>
    </p:spTree>
    <p:extLst>
      <p:ext uri="{BB962C8B-B14F-4D97-AF65-F5344CB8AC3E}">
        <p14:creationId xmlns:p14="http://schemas.microsoft.com/office/powerpoint/2010/main" val="3400389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第一个是</a:t>
            </a:r>
            <a:r>
              <a:rPr lang="en-US" altLang="zh-CN" dirty="0"/>
              <a:t>DP</a:t>
            </a:r>
            <a:r>
              <a:rPr lang="zh-CN" altLang="en-US" dirty="0"/>
              <a:t>，这是个纯理想环境，环境可以被</a:t>
            </a:r>
            <a:r>
              <a:rPr lang="en-US" altLang="zh-CN" dirty="0"/>
              <a:t>agent </a:t>
            </a:r>
            <a:r>
              <a:rPr lang="zh-CN" altLang="en-US" dirty="0"/>
              <a:t>完全建模出来。也通过这个引出基本的问题解决框架</a:t>
            </a:r>
            <a:r>
              <a:rPr lang="en-US" altLang="zh-CN" dirty="0"/>
              <a:t>GPI.</a:t>
            </a:r>
          </a:p>
          <a:p>
            <a:r>
              <a:rPr lang="en-US" altLang="zh-CN" dirty="0"/>
              <a:t>DP </a:t>
            </a:r>
            <a:r>
              <a:rPr lang="zh-CN" altLang="en-US" dirty="0"/>
              <a:t>问题的核心是在模型已知的情况下，用值函数来组织和优化策略。相当于是迭代地求解贝尔曼方程。首先是策略评估，固定当前</a:t>
            </a:r>
            <a:r>
              <a:rPr lang="en-US" altLang="zh-CN" dirty="0"/>
              <a:t>pi</a:t>
            </a:r>
            <a:r>
              <a:rPr lang="zh-CN" altLang="en-US" dirty="0"/>
              <a:t>然后求</a:t>
            </a:r>
            <a:r>
              <a:rPr lang="en-US" altLang="zh-CN" dirty="0"/>
              <a:t>V</a:t>
            </a:r>
            <a:r>
              <a:rPr lang="zh-CN" altLang="en-US" dirty="0"/>
              <a:t>，然后固定</a:t>
            </a:r>
            <a:r>
              <a:rPr lang="en-US" altLang="zh-CN" dirty="0"/>
              <a:t>V</a:t>
            </a:r>
            <a:r>
              <a:rPr lang="zh-CN" altLang="en-US" dirty="0"/>
              <a:t>求</a:t>
            </a:r>
            <a:r>
              <a:rPr lang="en-US" altLang="zh-CN" dirty="0" err="1"/>
              <a:t>pai</a:t>
            </a:r>
            <a:endParaRPr lang="zh-CN" altLang="en-US"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9</a:t>
            </a:fld>
            <a:endParaRPr lang="zh-CN" altLang="en-US"/>
          </a:p>
        </p:txBody>
      </p:sp>
    </p:spTree>
    <p:extLst>
      <p:ext uri="{BB962C8B-B14F-4D97-AF65-F5344CB8AC3E}">
        <p14:creationId xmlns:p14="http://schemas.microsoft.com/office/powerpoint/2010/main" val="6468099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要详细地说出二者的区别来，以阐述</a:t>
            </a:r>
            <a:r>
              <a:rPr lang="en-US" altLang="zh-CN" dirty="0"/>
              <a:t>On-policy  vs off policy </a:t>
            </a:r>
            <a:r>
              <a:rPr lang="zh-CN" altLang="en-US" dirty="0"/>
              <a:t>的对比</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96</a:t>
            </a:fld>
            <a:endParaRPr lang="zh-CN" altLang="en-US"/>
          </a:p>
        </p:txBody>
      </p:sp>
    </p:spTree>
    <p:extLst>
      <p:ext uri="{BB962C8B-B14F-4D97-AF65-F5344CB8AC3E}">
        <p14:creationId xmlns:p14="http://schemas.microsoft.com/office/powerpoint/2010/main" val="10297197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TD prediction </a:t>
            </a:r>
            <a:r>
              <a:rPr lang="zh-CN" altLang="en-US" dirty="0"/>
              <a:t>的优势</a:t>
            </a:r>
            <a:r>
              <a:rPr lang="en-US" altLang="zh-CN" dirty="0"/>
              <a:t>; </a:t>
            </a:r>
            <a:r>
              <a:rPr lang="zh-CN" altLang="en-US" dirty="0"/>
              <a:t>比较不能光比较算法框图，还要比较公式。</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97</a:t>
            </a:fld>
            <a:endParaRPr lang="zh-CN" altLang="en-US"/>
          </a:p>
        </p:txBody>
      </p:sp>
    </p:spTree>
    <p:extLst>
      <p:ext uri="{BB962C8B-B14F-4D97-AF65-F5344CB8AC3E}">
        <p14:creationId xmlns:p14="http://schemas.microsoft.com/office/powerpoint/2010/main" val="29016529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后文书我们会说到，当进行</a:t>
            </a:r>
            <a:r>
              <a:rPr lang="en-US" altLang="zh-CN" dirty="0"/>
              <a:t>n-step </a:t>
            </a:r>
            <a:r>
              <a:rPr lang="zh-CN" altLang="en-US" dirty="0"/>
              <a:t>拓展的时候如何将它们统一到一起去。</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99</a:t>
            </a:fld>
            <a:endParaRPr lang="zh-CN" altLang="en-US"/>
          </a:p>
        </p:txBody>
      </p:sp>
    </p:spTree>
    <p:extLst>
      <p:ext uri="{BB962C8B-B14F-4D97-AF65-F5344CB8AC3E}">
        <p14:creationId xmlns:p14="http://schemas.microsoft.com/office/powerpoint/2010/main" val="20644940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a:t>
            </a:r>
            <a:r>
              <a:rPr lang="en-US" altLang="zh-CN" dirty="0"/>
              <a:t>n-step TD </a:t>
            </a:r>
            <a:r>
              <a:rPr lang="zh-CN" altLang="en-US" dirty="0"/>
              <a:t>不是</a:t>
            </a:r>
            <a:r>
              <a:rPr lang="en-US" altLang="zh-CN" dirty="0"/>
              <a:t>TD\lambda </a:t>
            </a:r>
            <a:r>
              <a:rPr lang="zh-CN" altLang="en-US" dirty="0"/>
              <a:t>，要稍加解释。。。。 把前面的算法改了一个遍</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101</a:t>
            </a:fld>
            <a:endParaRPr lang="zh-CN" altLang="en-US"/>
          </a:p>
        </p:txBody>
      </p:sp>
    </p:spTree>
    <p:extLst>
      <p:ext uri="{BB962C8B-B14F-4D97-AF65-F5344CB8AC3E}">
        <p14:creationId xmlns:p14="http://schemas.microsoft.com/office/powerpoint/2010/main" val="16856208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首先是策略估计</a:t>
            </a:r>
            <a:r>
              <a:rPr lang="en-US" altLang="zh-CN" dirty="0"/>
              <a:t>prediction </a:t>
            </a:r>
            <a:endParaRPr lang="zh-CN" altLang="en-US"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102</a:t>
            </a:fld>
            <a:endParaRPr lang="zh-CN" altLang="en-US"/>
          </a:p>
        </p:txBody>
      </p:sp>
    </p:spTree>
    <p:extLst>
      <p:ext uri="{BB962C8B-B14F-4D97-AF65-F5344CB8AC3E}">
        <p14:creationId xmlns:p14="http://schemas.microsoft.com/office/powerpoint/2010/main" val="34915773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a:t>
            </a:r>
            <a:r>
              <a:rPr lang="en-US" altLang="zh-CN" dirty="0"/>
              <a:t>control </a:t>
            </a:r>
            <a:r>
              <a:rPr lang="zh-CN" altLang="en-US" dirty="0"/>
              <a:t>，策略提升，前面提过的策略提升有，</a:t>
            </a:r>
            <a:r>
              <a:rPr lang="en-US" altLang="zh-CN" dirty="0" err="1"/>
              <a:t>Sarsa</a:t>
            </a:r>
            <a:r>
              <a:rPr lang="en-US" altLang="zh-CN" dirty="0"/>
              <a:t> </a:t>
            </a:r>
            <a:r>
              <a:rPr lang="en-US" altLang="zh-CN" dirty="0" err="1"/>
              <a:t>Qlearning</a:t>
            </a:r>
            <a:r>
              <a:rPr lang="en-US" altLang="zh-CN" dirty="0"/>
              <a:t>  expected </a:t>
            </a:r>
            <a:r>
              <a:rPr lang="en-US" altLang="zh-CN" dirty="0" err="1"/>
              <a:t>sarsa</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103</a:t>
            </a:fld>
            <a:endParaRPr lang="zh-CN" altLang="en-US"/>
          </a:p>
        </p:txBody>
      </p:sp>
    </p:spTree>
    <p:extLst>
      <p:ext uri="{BB962C8B-B14F-4D97-AF65-F5344CB8AC3E}">
        <p14:creationId xmlns:p14="http://schemas.microsoft.com/office/powerpoint/2010/main" val="27729393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为啥</a:t>
            </a:r>
            <a:r>
              <a:rPr lang="en-US" altLang="zh-CN" dirty="0"/>
              <a:t>off policy </a:t>
            </a:r>
            <a:r>
              <a:rPr lang="zh-CN" altLang="en-US" dirty="0"/>
              <a:t>也叫</a:t>
            </a:r>
            <a:r>
              <a:rPr lang="en-US" altLang="zh-CN" dirty="0" err="1"/>
              <a:t>sarsa</a:t>
            </a:r>
            <a:r>
              <a:rPr lang="zh-CN" altLang="en-US" dirty="0"/>
              <a:t>，没搞懂</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A33ADDA8-92E7-4B48-99CD-95FF07C9101E}" type="slidenum">
              <a:rPr lang="zh-CN" altLang="en-US" smtClean="0"/>
              <a:t>105</a:t>
            </a:fld>
            <a:endParaRPr lang="zh-CN" altLang="en-US"/>
          </a:p>
        </p:txBody>
      </p:sp>
    </p:spTree>
    <p:extLst>
      <p:ext uri="{BB962C8B-B14F-4D97-AF65-F5344CB8AC3E}">
        <p14:creationId xmlns:p14="http://schemas.microsoft.com/office/powerpoint/2010/main" val="7584562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式子看着比较复杂，没放上来，这里要介绍思想</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106</a:t>
            </a:fld>
            <a:endParaRPr lang="zh-CN" altLang="en-US"/>
          </a:p>
        </p:txBody>
      </p:sp>
    </p:spTree>
    <p:extLst>
      <p:ext uri="{BB962C8B-B14F-4D97-AF65-F5344CB8AC3E}">
        <p14:creationId xmlns:p14="http://schemas.microsoft.com/office/powerpoint/2010/main" val="6541300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又到了统一的环节</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107</a:t>
            </a:fld>
            <a:endParaRPr lang="zh-CN" altLang="en-US"/>
          </a:p>
        </p:txBody>
      </p:sp>
    </p:spTree>
    <p:extLst>
      <p:ext uri="{BB962C8B-B14F-4D97-AF65-F5344CB8AC3E}">
        <p14:creationId xmlns:p14="http://schemas.microsoft.com/office/powerpoint/2010/main" val="16839740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对刚刚提到的零散的算法进一步进行抽象和总结，</a:t>
            </a:r>
            <a:r>
              <a:rPr lang="en-US" altLang="zh-CN" dirty="0"/>
              <a:t>model based </a:t>
            </a:r>
            <a:r>
              <a:rPr lang="zh-CN" altLang="en-US" dirty="0"/>
              <a:t>的方法是在对模型估计的基础上，产生仿真数据，而</a:t>
            </a:r>
            <a:r>
              <a:rPr lang="en-US" altLang="zh-CN" dirty="0"/>
              <a:t>model free </a:t>
            </a:r>
            <a:r>
              <a:rPr lang="zh-CN" altLang="en-US" dirty="0"/>
              <a:t>的方法则是从经验中直接学习二者有很多区别，但也有共同点。这些共同点给我们算法的抽象整合带来了方便。</a:t>
            </a:r>
          </a:p>
        </p:txBody>
      </p:sp>
      <p:sp>
        <p:nvSpPr>
          <p:cNvPr id="4" name="灯片编号占位符 3"/>
          <p:cNvSpPr>
            <a:spLocks noGrp="1"/>
          </p:cNvSpPr>
          <p:nvPr>
            <p:ph type="sldNum" sz="quarter" idx="5"/>
          </p:nvPr>
        </p:nvSpPr>
        <p:spPr/>
        <p:txBody>
          <a:bodyPr/>
          <a:lstStyle/>
          <a:p>
            <a:fld id="{A33ADDA8-92E7-4B48-99CD-95FF07C9101E}" type="slidenum">
              <a:rPr lang="zh-CN" altLang="en-US" smtClean="0"/>
              <a:t>109</a:t>
            </a:fld>
            <a:endParaRPr lang="zh-CN" altLang="en-US"/>
          </a:p>
        </p:txBody>
      </p:sp>
    </p:spTree>
    <p:extLst>
      <p:ext uri="{BB962C8B-B14F-4D97-AF65-F5344CB8AC3E}">
        <p14:creationId xmlns:p14="http://schemas.microsoft.com/office/powerpoint/2010/main" val="66552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B9F3FC-C1C5-484B-80F8-D939844F513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1D874E2-42B0-4F7B-9917-DD92ED17E1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F4689DF-6F7D-4D5A-811C-299DBFF7589D}"/>
              </a:ext>
            </a:extLst>
          </p:cNvPr>
          <p:cNvSpPr>
            <a:spLocks noGrp="1"/>
          </p:cNvSpPr>
          <p:nvPr>
            <p:ph type="dt" sz="half" idx="10"/>
          </p:nvPr>
        </p:nvSpPr>
        <p:spPr/>
        <p:txBody>
          <a:bodyPr/>
          <a:lstStyle/>
          <a:p>
            <a:fld id="{FA65CA97-3F61-4E4F-926C-FB8464927C17}" type="datetimeFigureOut">
              <a:rPr lang="zh-CN" altLang="en-US" smtClean="0"/>
              <a:t>2020/2/7</a:t>
            </a:fld>
            <a:endParaRPr lang="zh-CN" altLang="en-US"/>
          </a:p>
        </p:txBody>
      </p:sp>
      <p:sp>
        <p:nvSpPr>
          <p:cNvPr id="5" name="页脚占位符 4">
            <a:extLst>
              <a:ext uri="{FF2B5EF4-FFF2-40B4-BE49-F238E27FC236}">
                <a16:creationId xmlns:a16="http://schemas.microsoft.com/office/drawing/2014/main" id="{11C17015-00BC-4432-9C25-6F83E5FCF8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73D2CD-8E02-4C39-B1E4-3A2DFE55DA6E}"/>
              </a:ext>
            </a:extLst>
          </p:cNvPr>
          <p:cNvSpPr>
            <a:spLocks noGrp="1"/>
          </p:cNvSpPr>
          <p:nvPr>
            <p:ph type="sldNum" sz="quarter" idx="12"/>
          </p:nvPr>
        </p:nvSpPr>
        <p:spPr/>
        <p:txBody>
          <a:bodyPr/>
          <a:lstStyle/>
          <a:p>
            <a:fld id="{1BDDBB3F-DA9A-4B99-90AE-F03D5669043A}" type="slidenum">
              <a:rPr lang="zh-CN" altLang="en-US" smtClean="0"/>
              <a:t>‹#›</a:t>
            </a:fld>
            <a:endParaRPr lang="zh-CN" altLang="en-US"/>
          </a:p>
        </p:txBody>
      </p:sp>
    </p:spTree>
    <p:extLst>
      <p:ext uri="{BB962C8B-B14F-4D97-AF65-F5344CB8AC3E}">
        <p14:creationId xmlns:p14="http://schemas.microsoft.com/office/powerpoint/2010/main" val="785808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841239-7F16-42AB-B198-872171224DB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058423-0D25-4269-9FC9-3634EAD5150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564E2A6-7C79-480E-9A99-CA2AEA477708}"/>
              </a:ext>
            </a:extLst>
          </p:cNvPr>
          <p:cNvSpPr>
            <a:spLocks noGrp="1"/>
          </p:cNvSpPr>
          <p:nvPr>
            <p:ph type="dt" sz="half" idx="10"/>
          </p:nvPr>
        </p:nvSpPr>
        <p:spPr/>
        <p:txBody>
          <a:bodyPr/>
          <a:lstStyle/>
          <a:p>
            <a:fld id="{FA65CA97-3F61-4E4F-926C-FB8464927C17}" type="datetimeFigureOut">
              <a:rPr lang="zh-CN" altLang="en-US" smtClean="0"/>
              <a:t>2020/2/7</a:t>
            </a:fld>
            <a:endParaRPr lang="zh-CN" altLang="en-US"/>
          </a:p>
        </p:txBody>
      </p:sp>
      <p:sp>
        <p:nvSpPr>
          <p:cNvPr id="5" name="页脚占位符 4">
            <a:extLst>
              <a:ext uri="{FF2B5EF4-FFF2-40B4-BE49-F238E27FC236}">
                <a16:creationId xmlns:a16="http://schemas.microsoft.com/office/drawing/2014/main" id="{29704245-2FAE-4826-87D2-32A5231041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BF5D59-83D8-4E7C-B94C-2551684E329B}"/>
              </a:ext>
            </a:extLst>
          </p:cNvPr>
          <p:cNvSpPr>
            <a:spLocks noGrp="1"/>
          </p:cNvSpPr>
          <p:nvPr>
            <p:ph type="sldNum" sz="quarter" idx="12"/>
          </p:nvPr>
        </p:nvSpPr>
        <p:spPr/>
        <p:txBody>
          <a:bodyPr/>
          <a:lstStyle/>
          <a:p>
            <a:fld id="{1BDDBB3F-DA9A-4B99-90AE-F03D5669043A}" type="slidenum">
              <a:rPr lang="zh-CN" altLang="en-US" smtClean="0"/>
              <a:t>‹#›</a:t>
            </a:fld>
            <a:endParaRPr lang="zh-CN" altLang="en-US"/>
          </a:p>
        </p:txBody>
      </p:sp>
    </p:spTree>
    <p:extLst>
      <p:ext uri="{BB962C8B-B14F-4D97-AF65-F5344CB8AC3E}">
        <p14:creationId xmlns:p14="http://schemas.microsoft.com/office/powerpoint/2010/main" val="2290731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030E7ED-0E3E-4580-AEC3-5760CC6A6F5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7606CC9-1B4E-455B-BA8E-DED5A73C35C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04FB032-D3D4-411A-8CCD-B5ABF3EEC735}"/>
              </a:ext>
            </a:extLst>
          </p:cNvPr>
          <p:cNvSpPr>
            <a:spLocks noGrp="1"/>
          </p:cNvSpPr>
          <p:nvPr>
            <p:ph type="dt" sz="half" idx="10"/>
          </p:nvPr>
        </p:nvSpPr>
        <p:spPr/>
        <p:txBody>
          <a:bodyPr/>
          <a:lstStyle/>
          <a:p>
            <a:fld id="{FA65CA97-3F61-4E4F-926C-FB8464927C17}" type="datetimeFigureOut">
              <a:rPr lang="zh-CN" altLang="en-US" smtClean="0"/>
              <a:t>2020/2/7</a:t>
            </a:fld>
            <a:endParaRPr lang="zh-CN" altLang="en-US"/>
          </a:p>
        </p:txBody>
      </p:sp>
      <p:sp>
        <p:nvSpPr>
          <p:cNvPr id="5" name="页脚占位符 4">
            <a:extLst>
              <a:ext uri="{FF2B5EF4-FFF2-40B4-BE49-F238E27FC236}">
                <a16:creationId xmlns:a16="http://schemas.microsoft.com/office/drawing/2014/main" id="{04B6A10D-9BF8-4483-8232-C9A3F4ADAF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82FE08-6C30-40FD-9DB2-0DAD951C5E76}"/>
              </a:ext>
            </a:extLst>
          </p:cNvPr>
          <p:cNvSpPr>
            <a:spLocks noGrp="1"/>
          </p:cNvSpPr>
          <p:nvPr>
            <p:ph type="sldNum" sz="quarter" idx="12"/>
          </p:nvPr>
        </p:nvSpPr>
        <p:spPr/>
        <p:txBody>
          <a:bodyPr/>
          <a:lstStyle/>
          <a:p>
            <a:fld id="{1BDDBB3F-DA9A-4B99-90AE-F03D5669043A}" type="slidenum">
              <a:rPr lang="zh-CN" altLang="en-US" smtClean="0"/>
              <a:t>‹#›</a:t>
            </a:fld>
            <a:endParaRPr lang="zh-CN" altLang="en-US"/>
          </a:p>
        </p:txBody>
      </p:sp>
    </p:spTree>
    <p:extLst>
      <p:ext uri="{BB962C8B-B14F-4D97-AF65-F5344CB8AC3E}">
        <p14:creationId xmlns:p14="http://schemas.microsoft.com/office/powerpoint/2010/main" val="1347029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0029E-437E-4A7F-AB9B-F1411BBCB0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CCDA17-F251-4DEC-B8C4-DA3371ACB75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64B1AD4-6D0B-4321-BA21-B405FA75E33F}"/>
              </a:ext>
            </a:extLst>
          </p:cNvPr>
          <p:cNvSpPr>
            <a:spLocks noGrp="1"/>
          </p:cNvSpPr>
          <p:nvPr>
            <p:ph type="dt" sz="half" idx="10"/>
          </p:nvPr>
        </p:nvSpPr>
        <p:spPr/>
        <p:txBody>
          <a:bodyPr/>
          <a:lstStyle/>
          <a:p>
            <a:fld id="{FA65CA97-3F61-4E4F-926C-FB8464927C17}" type="datetimeFigureOut">
              <a:rPr lang="zh-CN" altLang="en-US" smtClean="0"/>
              <a:t>2020/2/7</a:t>
            </a:fld>
            <a:endParaRPr lang="zh-CN" altLang="en-US"/>
          </a:p>
        </p:txBody>
      </p:sp>
      <p:sp>
        <p:nvSpPr>
          <p:cNvPr id="5" name="页脚占位符 4">
            <a:extLst>
              <a:ext uri="{FF2B5EF4-FFF2-40B4-BE49-F238E27FC236}">
                <a16:creationId xmlns:a16="http://schemas.microsoft.com/office/drawing/2014/main" id="{1E73C470-7041-4E8A-847B-210B1A33DB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50554C-5CA3-4E21-B54B-9D422F1BE9B1}"/>
              </a:ext>
            </a:extLst>
          </p:cNvPr>
          <p:cNvSpPr>
            <a:spLocks noGrp="1"/>
          </p:cNvSpPr>
          <p:nvPr>
            <p:ph type="sldNum" sz="quarter" idx="12"/>
          </p:nvPr>
        </p:nvSpPr>
        <p:spPr/>
        <p:txBody>
          <a:bodyPr/>
          <a:lstStyle/>
          <a:p>
            <a:fld id="{1BDDBB3F-DA9A-4B99-90AE-F03D5669043A}" type="slidenum">
              <a:rPr lang="zh-CN" altLang="en-US" smtClean="0"/>
              <a:t>‹#›</a:t>
            </a:fld>
            <a:endParaRPr lang="zh-CN" altLang="en-US"/>
          </a:p>
        </p:txBody>
      </p:sp>
    </p:spTree>
    <p:extLst>
      <p:ext uri="{BB962C8B-B14F-4D97-AF65-F5344CB8AC3E}">
        <p14:creationId xmlns:p14="http://schemas.microsoft.com/office/powerpoint/2010/main" val="4020754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71ED16-E380-4E81-9464-9477F127254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99F9233-EF6D-453E-B8A6-504DED53A3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AF12BEEA-225F-48CE-A174-4B7B7A9F290E}"/>
              </a:ext>
            </a:extLst>
          </p:cNvPr>
          <p:cNvSpPr>
            <a:spLocks noGrp="1"/>
          </p:cNvSpPr>
          <p:nvPr>
            <p:ph type="dt" sz="half" idx="10"/>
          </p:nvPr>
        </p:nvSpPr>
        <p:spPr/>
        <p:txBody>
          <a:bodyPr/>
          <a:lstStyle/>
          <a:p>
            <a:fld id="{FA65CA97-3F61-4E4F-926C-FB8464927C17}" type="datetimeFigureOut">
              <a:rPr lang="zh-CN" altLang="en-US" smtClean="0"/>
              <a:t>2020/2/7</a:t>
            </a:fld>
            <a:endParaRPr lang="zh-CN" altLang="en-US"/>
          </a:p>
        </p:txBody>
      </p:sp>
      <p:sp>
        <p:nvSpPr>
          <p:cNvPr id="5" name="页脚占位符 4">
            <a:extLst>
              <a:ext uri="{FF2B5EF4-FFF2-40B4-BE49-F238E27FC236}">
                <a16:creationId xmlns:a16="http://schemas.microsoft.com/office/drawing/2014/main" id="{484EAA8A-2EB9-4C8E-B9C0-3BBE7BAEFE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690AE0-293F-4D34-A944-06B0FABEC537}"/>
              </a:ext>
            </a:extLst>
          </p:cNvPr>
          <p:cNvSpPr>
            <a:spLocks noGrp="1"/>
          </p:cNvSpPr>
          <p:nvPr>
            <p:ph type="sldNum" sz="quarter" idx="12"/>
          </p:nvPr>
        </p:nvSpPr>
        <p:spPr/>
        <p:txBody>
          <a:bodyPr/>
          <a:lstStyle/>
          <a:p>
            <a:fld id="{1BDDBB3F-DA9A-4B99-90AE-F03D5669043A}" type="slidenum">
              <a:rPr lang="zh-CN" altLang="en-US" smtClean="0"/>
              <a:t>‹#›</a:t>
            </a:fld>
            <a:endParaRPr lang="zh-CN" altLang="en-US"/>
          </a:p>
        </p:txBody>
      </p:sp>
    </p:spTree>
    <p:extLst>
      <p:ext uri="{BB962C8B-B14F-4D97-AF65-F5344CB8AC3E}">
        <p14:creationId xmlns:p14="http://schemas.microsoft.com/office/powerpoint/2010/main" val="1608796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4ED63D-98B3-4C8A-B2C7-43307B68BD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DEA024-6167-42DF-9BE0-CAFEAC84CAD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48E7C6D-7920-427B-BE54-9DBE203FF38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2C43C1E-2602-45FD-9657-C58934A3018F}"/>
              </a:ext>
            </a:extLst>
          </p:cNvPr>
          <p:cNvSpPr>
            <a:spLocks noGrp="1"/>
          </p:cNvSpPr>
          <p:nvPr>
            <p:ph type="dt" sz="half" idx="10"/>
          </p:nvPr>
        </p:nvSpPr>
        <p:spPr/>
        <p:txBody>
          <a:bodyPr/>
          <a:lstStyle/>
          <a:p>
            <a:fld id="{FA65CA97-3F61-4E4F-926C-FB8464927C17}" type="datetimeFigureOut">
              <a:rPr lang="zh-CN" altLang="en-US" smtClean="0"/>
              <a:t>2020/2/7</a:t>
            </a:fld>
            <a:endParaRPr lang="zh-CN" altLang="en-US"/>
          </a:p>
        </p:txBody>
      </p:sp>
      <p:sp>
        <p:nvSpPr>
          <p:cNvPr id="6" name="页脚占位符 5">
            <a:extLst>
              <a:ext uri="{FF2B5EF4-FFF2-40B4-BE49-F238E27FC236}">
                <a16:creationId xmlns:a16="http://schemas.microsoft.com/office/drawing/2014/main" id="{A12C4295-3059-43D1-8496-F6FD7595EEA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B2C976-316B-4B2B-B18A-D8D5582A0B07}"/>
              </a:ext>
            </a:extLst>
          </p:cNvPr>
          <p:cNvSpPr>
            <a:spLocks noGrp="1"/>
          </p:cNvSpPr>
          <p:nvPr>
            <p:ph type="sldNum" sz="quarter" idx="12"/>
          </p:nvPr>
        </p:nvSpPr>
        <p:spPr/>
        <p:txBody>
          <a:bodyPr/>
          <a:lstStyle/>
          <a:p>
            <a:fld id="{1BDDBB3F-DA9A-4B99-90AE-F03D5669043A}" type="slidenum">
              <a:rPr lang="zh-CN" altLang="en-US" smtClean="0"/>
              <a:t>‹#›</a:t>
            </a:fld>
            <a:endParaRPr lang="zh-CN" altLang="en-US"/>
          </a:p>
        </p:txBody>
      </p:sp>
    </p:spTree>
    <p:extLst>
      <p:ext uri="{BB962C8B-B14F-4D97-AF65-F5344CB8AC3E}">
        <p14:creationId xmlns:p14="http://schemas.microsoft.com/office/powerpoint/2010/main" val="3781644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11CA0-87C6-4F49-9159-23570879188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AF179BE-CC77-433A-92B7-776C5668FC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478816F9-CFDB-42F1-9624-F69F4B6B728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1E12FF5-3282-4FD7-A822-CCFBCCBC1A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4AB9613-AC38-480C-A766-384C5276698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74069B3-69B8-43E6-A22E-36C8020EDBEA}"/>
              </a:ext>
            </a:extLst>
          </p:cNvPr>
          <p:cNvSpPr>
            <a:spLocks noGrp="1"/>
          </p:cNvSpPr>
          <p:nvPr>
            <p:ph type="dt" sz="half" idx="10"/>
          </p:nvPr>
        </p:nvSpPr>
        <p:spPr/>
        <p:txBody>
          <a:bodyPr/>
          <a:lstStyle/>
          <a:p>
            <a:fld id="{FA65CA97-3F61-4E4F-926C-FB8464927C17}" type="datetimeFigureOut">
              <a:rPr lang="zh-CN" altLang="en-US" smtClean="0"/>
              <a:t>2020/2/7</a:t>
            </a:fld>
            <a:endParaRPr lang="zh-CN" altLang="en-US"/>
          </a:p>
        </p:txBody>
      </p:sp>
      <p:sp>
        <p:nvSpPr>
          <p:cNvPr id="8" name="页脚占位符 7">
            <a:extLst>
              <a:ext uri="{FF2B5EF4-FFF2-40B4-BE49-F238E27FC236}">
                <a16:creationId xmlns:a16="http://schemas.microsoft.com/office/drawing/2014/main" id="{A2776EB4-5CBD-43F5-B740-24CBFE12F64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70FF681-106B-4F7F-A94D-1A54536CA934}"/>
              </a:ext>
            </a:extLst>
          </p:cNvPr>
          <p:cNvSpPr>
            <a:spLocks noGrp="1"/>
          </p:cNvSpPr>
          <p:nvPr>
            <p:ph type="sldNum" sz="quarter" idx="12"/>
          </p:nvPr>
        </p:nvSpPr>
        <p:spPr/>
        <p:txBody>
          <a:bodyPr/>
          <a:lstStyle/>
          <a:p>
            <a:fld id="{1BDDBB3F-DA9A-4B99-90AE-F03D5669043A}" type="slidenum">
              <a:rPr lang="zh-CN" altLang="en-US" smtClean="0"/>
              <a:t>‹#›</a:t>
            </a:fld>
            <a:endParaRPr lang="zh-CN" altLang="en-US"/>
          </a:p>
        </p:txBody>
      </p:sp>
    </p:spTree>
    <p:extLst>
      <p:ext uri="{BB962C8B-B14F-4D97-AF65-F5344CB8AC3E}">
        <p14:creationId xmlns:p14="http://schemas.microsoft.com/office/powerpoint/2010/main" val="4108763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B17102-E18B-4FE4-9696-487DE945361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68A6EC3-5E66-4560-97B0-39B9BC2A4D37}"/>
              </a:ext>
            </a:extLst>
          </p:cNvPr>
          <p:cNvSpPr>
            <a:spLocks noGrp="1"/>
          </p:cNvSpPr>
          <p:nvPr>
            <p:ph type="dt" sz="half" idx="10"/>
          </p:nvPr>
        </p:nvSpPr>
        <p:spPr/>
        <p:txBody>
          <a:bodyPr/>
          <a:lstStyle/>
          <a:p>
            <a:fld id="{FA65CA97-3F61-4E4F-926C-FB8464927C17}" type="datetimeFigureOut">
              <a:rPr lang="zh-CN" altLang="en-US" smtClean="0"/>
              <a:t>2020/2/7</a:t>
            </a:fld>
            <a:endParaRPr lang="zh-CN" altLang="en-US"/>
          </a:p>
        </p:txBody>
      </p:sp>
      <p:sp>
        <p:nvSpPr>
          <p:cNvPr id="4" name="页脚占位符 3">
            <a:extLst>
              <a:ext uri="{FF2B5EF4-FFF2-40B4-BE49-F238E27FC236}">
                <a16:creationId xmlns:a16="http://schemas.microsoft.com/office/drawing/2014/main" id="{574BBBFB-5043-4D88-BDA2-E04FA97CCC5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BBF4F23-EFA8-4A8A-A3FE-E9EC0047D627}"/>
              </a:ext>
            </a:extLst>
          </p:cNvPr>
          <p:cNvSpPr>
            <a:spLocks noGrp="1"/>
          </p:cNvSpPr>
          <p:nvPr>
            <p:ph type="sldNum" sz="quarter" idx="12"/>
          </p:nvPr>
        </p:nvSpPr>
        <p:spPr/>
        <p:txBody>
          <a:bodyPr/>
          <a:lstStyle/>
          <a:p>
            <a:fld id="{1BDDBB3F-DA9A-4B99-90AE-F03D5669043A}" type="slidenum">
              <a:rPr lang="zh-CN" altLang="en-US" smtClean="0"/>
              <a:t>‹#›</a:t>
            </a:fld>
            <a:endParaRPr lang="zh-CN" altLang="en-US"/>
          </a:p>
        </p:txBody>
      </p:sp>
    </p:spTree>
    <p:extLst>
      <p:ext uri="{BB962C8B-B14F-4D97-AF65-F5344CB8AC3E}">
        <p14:creationId xmlns:p14="http://schemas.microsoft.com/office/powerpoint/2010/main" val="2768304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677E093-28CC-47FC-837D-B4C9C387204A}"/>
              </a:ext>
            </a:extLst>
          </p:cNvPr>
          <p:cNvSpPr>
            <a:spLocks noGrp="1"/>
          </p:cNvSpPr>
          <p:nvPr>
            <p:ph type="dt" sz="half" idx="10"/>
          </p:nvPr>
        </p:nvSpPr>
        <p:spPr/>
        <p:txBody>
          <a:bodyPr/>
          <a:lstStyle/>
          <a:p>
            <a:fld id="{FA65CA97-3F61-4E4F-926C-FB8464927C17}" type="datetimeFigureOut">
              <a:rPr lang="zh-CN" altLang="en-US" smtClean="0"/>
              <a:t>2020/2/7</a:t>
            </a:fld>
            <a:endParaRPr lang="zh-CN" altLang="en-US"/>
          </a:p>
        </p:txBody>
      </p:sp>
      <p:sp>
        <p:nvSpPr>
          <p:cNvPr id="3" name="页脚占位符 2">
            <a:extLst>
              <a:ext uri="{FF2B5EF4-FFF2-40B4-BE49-F238E27FC236}">
                <a16:creationId xmlns:a16="http://schemas.microsoft.com/office/drawing/2014/main" id="{55D21A3D-B232-449F-912B-411485637D6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0354FE3-581C-448D-A0D8-6F04AEF33376}"/>
              </a:ext>
            </a:extLst>
          </p:cNvPr>
          <p:cNvSpPr>
            <a:spLocks noGrp="1"/>
          </p:cNvSpPr>
          <p:nvPr>
            <p:ph type="sldNum" sz="quarter" idx="12"/>
          </p:nvPr>
        </p:nvSpPr>
        <p:spPr/>
        <p:txBody>
          <a:bodyPr/>
          <a:lstStyle/>
          <a:p>
            <a:fld id="{1BDDBB3F-DA9A-4B99-90AE-F03D5669043A}" type="slidenum">
              <a:rPr lang="zh-CN" altLang="en-US" smtClean="0"/>
              <a:t>‹#›</a:t>
            </a:fld>
            <a:endParaRPr lang="zh-CN" altLang="en-US"/>
          </a:p>
        </p:txBody>
      </p:sp>
    </p:spTree>
    <p:extLst>
      <p:ext uri="{BB962C8B-B14F-4D97-AF65-F5344CB8AC3E}">
        <p14:creationId xmlns:p14="http://schemas.microsoft.com/office/powerpoint/2010/main" val="608759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305991-0EB9-4E7A-91E0-50415892AE6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C29A7C-1B0B-45B1-B511-591238ECC3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4184BD2-7D05-49EA-A6B7-7A5AF92A59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8909C4E-1E77-4A74-8EA7-236D5BAF5A6C}"/>
              </a:ext>
            </a:extLst>
          </p:cNvPr>
          <p:cNvSpPr>
            <a:spLocks noGrp="1"/>
          </p:cNvSpPr>
          <p:nvPr>
            <p:ph type="dt" sz="half" idx="10"/>
          </p:nvPr>
        </p:nvSpPr>
        <p:spPr/>
        <p:txBody>
          <a:bodyPr/>
          <a:lstStyle/>
          <a:p>
            <a:fld id="{FA65CA97-3F61-4E4F-926C-FB8464927C17}" type="datetimeFigureOut">
              <a:rPr lang="zh-CN" altLang="en-US" smtClean="0"/>
              <a:t>2020/2/7</a:t>
            </a:fld>
            <a:endParaRPr lang="zh-CN" altLang="en-US"/>
          </a:p>
        </p:txBody>
      </p:sp>
      <p:sp>
        <p:nvSpPr>
          <p:cNvPr id="6" name="页脚占位符 5">
            <a:extLst>
              <a:ext uri="{FF2B5EF4-FFF2-40B4-BE49-F238E27FC236}">
                <a16:creationId xmlns:a16="http://schemas.microsoft.com/office/drawing/2014/main" id="{382C27BD-4C6F-4D76-A09F-EA6C527DB7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1FCE731-73A4-4ED5-971F-790D8B77D3C1}"/>
              </a:ext>
            </a:extLst>
          </p:cNvPr>
          <p:cNvSpPr>
            <a:spLocks noGrp="1"/>
          </p:cNvSpPr>
          <p:nvPr>
            <p:ph type="sldNum" sz="quarter" idx="12"/>
          </p:nvPr>
        </p:nvSpPr>
        <p:spPr/>
        <p:txBody>
          <a:bodyPr/>
          <a:lstStyle/>
          <a:p>
            <a:fld id="{1BDDBB3F-DA9A-4B99-90AE-F03D5669043A}" type="slidenum">
              <a:rPr lang="zh-CN" altLang="en-US" smtClean="0"/>
              <a:t>‹#›</a:t>
            </a:fld>
            <a:endParaRPr lang="zh-CN" altLang="en-US"/>
          </a:p>
        </p:txBody>
      </p:sp>
    </p:spTree>
    <p:extLst>
      <p:ext uri="{BB962C8B-B14F-4D97-AF65-F5344CB8AC3E}">
        <p14:creationId xmlns:p14="http://schemas.microsoft.com/office/powerpoint/2010/main" val="1435645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A0950D-1CF4-4C29-820D-AADB54D16C2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FE35A50-9FC7-4371-BB45-9B390BBCAF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D4724D1-5AF0-432E-BAFA-7828E9B64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CF255A2-56BD-453E-8CAF-468695B49404}"/>
              </a:ext>
            </a:extLst>
          </p:cNvPr>
          <p:cNvSpPr>
            <a:spLocks noGrp="1"/>
          </p:cNvSpPr>
          <p:nvPr>
            <p:ph type="dt" sz="half" idx="10"/>
          </p:nvPr>
        </p:nvSpPr>
        <p:spPr/>
        <p:txBody>
          <a:bodyPr/>
          <a:lstStyle/>
          <a:p>
            <a:fld id="{FA65CA97-3F61-4E4F-926C-FB8464927C17}" type="datetimeFigureOut">
              <a:rPr lang="zh-CN" altLang="en-US" smtClean="0"/>
              <a:t>2020/2/7</a:t>
            </a:fld>
            <a:endParaRPr lang="zh-CN" altLang="en-US"/>
          </a:p>
        </p:txBody>
      </p:sp>
      <p:sp>
        <p:nvSpPr>
          <p:cNvPr id="6" name="页脚占位符 5">
            <a:extLst>
              <a:ext uri="{FF2B5EF4-FFF2-40B4-BE49-F238E27FC236}">
                <a16:creationId xmlns:a16="http://schemas.microsoft.com/office/drawing/2014/main" id="{F97B7723-071E-4106-8504-C9732BD173C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89761B3-C833-4655-9ED7-7EBCA072759D}"/>
              </a:ext>
            </a:extLst>
          </p:cNvPr>
          <p:cNvSpPr>
            <a:spLocks noGrp="1"/>
          </p:cNvSpPr>
          <p:nvPr>
            <p:ph type="sldNum" sz="quarter" idx="12"/>
          </p:nvPr>
        </p:nvSpPr>
        <p:spPr/>
        <p:txBody>
          <a:bodyPr/>
          <a:lstStyle/>
          <a:p>
            <a:fld id="{1BDDBB3F-DA9A-4B99-90AE-F03D5669043A}" type="slidenum">
              <a:rPr lang="zh-CN" altLang="en-US" smtClean="0"/>
              <a:t>‹#›</a:t>
            </a:fld>
            <a:endParaRPr lang="zh-CN" altLang="en-US"/>
          </a:p>
        </p:txBody>
      </p:sp>
    </p:spTree>
    <p:extLst>
      <p:ext uri="{BB962C8B-B14F-4D97-AF65-F5344CB8AC3E}">
        <p14:creationId xmlns:p14="http://schemas.microsoft.com/office/powerpoint/2010/main" val="2984709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DFC1C0E-030D-4C40-AD03-67800ED73C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FEED86D-674F-4509-BB8B-CD85F1A4C0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6D66755-2A3C-445E-B4F2-A9307DD741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65CA97-3F61-4E4F-926C-FB8464927C17}" type="datetimeFigureOut">
              <a:rPr lang="zh-CN" altLang="en-US" smtClean="0"/>
              <a:t>2020/2/7</a:t>
            </a:fld>
            <a:endParaRPr lang="zh-CN" altLang="en-US"/>
          </a:p>
        </p:txBody>
      </p:sp>
      <p:sp>
        <p:nvSpPr>
          <p:cNvPr id="5" name="页脚占位符 4">
            <a:extLst>
              <a:ext uri="{FF2B5EF4-FFF2-40B4-BE49-F238E27FC236}">
                <a16:creationId xmlns:a16="http://schemas.microsoft.com/office/drawing/2014/main" id="{BD29DCFF-54C2-4433-A835-3C167B25EE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7AE1439-D90F-48A9-8417-F86DFE6ADB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DDBB3F-DA9A-4B99-90AE-F03D5669043A}" type="slidenum">
              <a:rPr lang="zh-CN" altLang="en-US" smtClean="0"/>
              <a:t>‹#›</a:t>
            </a:fld>
            <a:endParaRPr lang="zh-CN" altLang="en-US"/>
          </a:p>
        </p:txBody>
      </p:sp>
    </p:spTree>
    <p:extLst>
      <p:ext uri="{BB962C8B-B14F-4D97-AF65-F5344CB8AC3E}">
        <p14:creationId xmlns:p14="http://schemas.microsoft.com/office/powerpoint/2010/main" val="1430683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5.xml"/><Relationship Id="rId1" Type="http://schemas.openxmlformats.org/officeDocument/2006/relationships/slideLayout" Target="../slideLayouts/slideLayout5.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33.png"/></Relationships>
</file>

<file path=ppt/slides/_rels/slide10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0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2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59.png"/><Relationship Id="rId4" Type="http://schemas.openxmlformats.org/officeDocument/2006/relationships/image" Target="../media/image15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2.xml"/><Relationship Id="rId1" Type="http://schemas.openxmlformats.org/officeDocument/2006/relationships/slideLayout" Target="../slideLayouts/slideLayout8.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3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5.xml"/><Relationship Id="rId1" Type="http://schemas.openxmlformats.org/officeDocument/2006/relationships/slideLayout" Target="../slideLayouts/slideLayout4.xml"/><Relationship Id="rId5" Type="http://schemas.openxmlformats.org/officeDocument/2006/relationships/image" Target="../media/image167.png"/><Relationship Id="rId4" Type="http://schemas.openxmlformats.org/officeDocument/2006/relationships/image" Target="../media/image16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69.png"/></Relationships>
</file>

<file path=ppt/slides/_rels/slide144.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4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 Id="rId5" Type="http://schemas.openxmlformats.org/officeDocument/2006/relationships/image" Target="../media/image176.png"/><Relationship Id="rId4" Type="http://schemas.openxmlformats.org/officeDocument/2006/relationships/image" Target="../media/image175.png"/></Relationships>
</file>

<file path=ppt/slides/_rels/slide14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700.png"/><Relationship Id="rId7" Type="http://schemas.openxmlformats.org/officeDocument/2006/relationships/image" Target="../media/image187.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3" Type="http://schemas.openxmlformats.org/officeDocument/2006/relationships/image" Target="../media/image75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102.png"/><Relationship Id="rId4" Type="http://schemas.openxmlformats.org/officeDocument/2006/relationships/image" Target="../media/image101.png"/></Relationships>
</file>

<file path=ppt/slides/_rels/slide7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6.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840.png"/><Relationship Id="rId7" Type="http://schemas.openxmlformats.org/officeDocument/2006/relationships/image" Target="../media/image112.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850.png"/></Relationships>
</file>

<file path=ppt/slides/_rels/slide7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8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7.xml"/><Relationship Id="rId1" Type="http://schemas.openxmlformats.org/officeDocument/2006/relationships/slideLayout" Target="../slideLayouts/slideLayout4.xml"/><Relationship Id="rId5" Type="http://schemas.openxmlformats.org/officeDocument/2006/relationships/image" Target="../media/image130.png"/><Relationship Id="rId4" Type="http://schemas.openxmlformats.org/officeDocument/2006/relationships/image" Target="../media/image13.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4.xml"/><Relationship Id="rId4" Type="http://schemas.openxmlformats.org/officeDocument/2006/relationships/image" Target="../media/image13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2.xml"/><Relationship Id="rId1" Type="http://schemas.openxmlformats.org/officeDocument/2006/relationships/slideLayout" Target="../slideLayouts/slideLayout8.xml"/><Relationship Id="rId4" Type="http://schemas.openxmlformats.org/officeDocument/2006/relationships/image" Target="../media/image1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8A8C3B-CF17-4109-885A-D62C204FB62C}"/>
              </a:ext>
            </a:extLst>
          </p:cNvPr>
          <p:cNvSpPr>
            <a:spLocks noGrp="1"/>
          </p:cNvSpPr>
          <p:nvPr>
            <p:ph type="ctrTitle"/>
          </p:nvPr>
        </p:nvSpPr>
        <p:spPr/>
        <p:txBody>
          <a:bodyPr/>
          <a:lstStyle/>
          <a:p>
            <a:r>
              <a:rPr lang="en-US" altLang="zh-CN" dirty="0"/>
              <a:t>《Reinforcement Learning: An Introduction》</a:t>
            </a:r>
            <a:endParaRPr lang="zh-CN" altLang="en-US" dirty="0"/>
          </a:p>
        </p:txBody>
      </p:sp>
      <p:sp>
        <p:nvSpPr>
          <p:cNvPr id="3" name="副标题 2">
            <a:extLst>
              <a:ext uri="{FF2B5EF4-FFF2-40B4-BE49-F238E27FC236}">
                <a16:creationId xmlns:a16="http://schemas.microsoft.com/office/drawing/2014/main" id="{615E4514-F999-42F2-BF3F-1503A1FEA769}"/>
              </a:ext>
            </a:extLst>
          </p:cNvPr>
          <p:cNvSpPr>
            <a:spLocks noGrp="1"/>
          </p:cNvSpPr>
          <p:nvPr>
            <p:ph type="subTitle" idx="1"/>
          </p:nvPr>
        </p:nvSpPr>
        <p:spPr/>
        <p:txBody>
          <a:bodyPr/>
          <a:lstStyle/>
          <a:p>
            <a:r>
              <a:rPr lang="zh-CN" altLang="en-US" dirty="0"/>
              <a:t>阅读笔记</a:t>
            </a:r>
          </a:p>
        </p:txBody>
      </p:sp>
    </p:spTree>
    <p:extLst>
      <p:ext uri="{BB962C8B-B14F-4D97-AF65-F5344CB8AC3E}">
        <p14:creationId xmlns:p14="http://schemas.microsoft.com/office/powerpoint/2010/main" val="4045020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5">
            <a:extLst>
              <a:ext uri="{FF2B5EF4-FFF2-40B4-BE49-F238E27FC236}">
                <a16:creationId xmlns:a16="http://schemas.microsoft.com/office/drawing/2014/main" id="{2646624E-F560-475A-BCB2-EC2BCA17966C}"/>
              </a:ext>
            </a:extLst>
          </p:cNvPr>
          <p:cNvPicPr>
            <a:picLocks noChangeAspect="1"/>
          </p:cNvPicPr>
          <p:nvPr/>
        </p:nvPicPr>
        <p:blipFill>
          <a:blip r:embed="rId3"/>
          <a:stretch>
            <a:fillRect/>
          </a:stretch>
        </p:blipFill>
        <p:spPr>
          <a:xfrm>
            <a:off x="1739265" y="158760"/>
            <a:ext cx="9963150" cy="6763364"/>
          </a:xfrm>
          <a:prstGeom prst="rect">
            <a:avLst/>
          </a:prstGeom>
        </p:spPr>
      </p:pic>
      <p:pic>
        <p:nvPicPr>
          <p:cNvPr id="5" name="图片 4">
            <a:extLst>
              <a:ext uri="{FF2B5EF4-FFF2-40B4-BE49-F238E27FC236}">
                <a16:creationId xmlns:a16="http://schemas.microsoft.com/office/drawing/2014/main" id="{02E92BB3-9B79-46BD-A023-FFE480F5757D}"/>
              </a:ext>
            </a:extLst>
          </p:cNvPr>
          <p:cNvPicPr>
            <a:picLocks noChangeAspect="1"/>
          </p:cNvPicPr>
          <p:nvPr/>
        </p:nvPicPr>
        <p:blipFill>
          <a:blip r:embed="rId4"/>
          <a:stretch>
            <a:fillRect/>
          </a:stretch>
        </p:blipFill>
        <p:spPr>
          <a:xfrm>
            <a:off x="6096000" y="1842928"/>
            <a:ext cx="5494020" cy="977424"/>
          </a:xfrm>
          <a:prstGeom prst="rect">
            <a:avLst/>
          </a:prstGeom>
        </p:spPr>
      </p:pic>
    </p:spTree>
    <p:extLst>
      <p:ext uri="{BB962C8B-B14F-4D97-AF65-F5344CB8AC3E}">
        <p14:creationId xmlns:p14="http://schemas.microsoft.com/office/powerpoint/2010/main" val="12472823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A181167-9159-491C-9675-D5D8F4A90181}"/>
              </a:ext>
            </a:extLst>
          </p:cNvPr>
          <p:cNvSpPr>
            <a:spLocks noGrp="1"/>
          </p:cNvSpPr>
          <p:nvPr>
            <p:ph type="title"/>
          </p:nvPr>
        </p:nvSpPr>
        <p:spPr/>
        <p:txBody>
          <a:bodyPr/>
          <a:lstStyle/>
          <a:p>
            <a:r>
              <a:rPr lang="en-US" altLang="zh-CN" dirty="0"/>
              <a:t>2.4 TD +MC</a:t>
            </a:r>
            <a:endParaRPr lang="zh-CN" altLang="en-US" dirty="0"/>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D19BA872-0D18-4307-80D1-8B8F37ACF511}"/>
                  </a:ext>
                </a:extLst>
              </p:cNvPr>
              <p:cNvSpPr>
                <a:spLocks noGrp="1"/>
              </p:cNvSpPr>
              <p:nvPr>
                <p:ph idx="1"/>
              </p:nvPr>
            </p:nvSpPr>
            <p:spPr/>
            <p:txBody>
              <a:bodyPr>
                <a:normAutofit/>
              </a:bodyPr>
              <a:lstStyle/>
              <a:p>
                <a:r>
                  <a:rPr lang="zh-CN" altLang="en-US" dirty="0"/>
                  <a:t>原文标题 </a:t>
                </a:r>
                <a:r>
                  <a:rPr lang="en-US" altLang="zh-CN" dirty="0"/>
                  <a:t>n-step bootstrapping</a:t>
                </a:r>
              </a:p>
              <a:p>
                <a:r>
                  <a:rPr lang="en-US" altLang="zh-CN" dirty="0"/>
                  <a:t>N-Step TD prediction</a:t>
                </a:r>
              </a:p>
              <a:p>
                <a:r>
                  <a:rPr lang="en-US" altLang="zh-CN" dirty="0"/>
                  <a:t>N-Step Control:</a:t>
                </a:r>
                <a:br>
                  <a:rPr lang="en-US" altLang="zh-CN" dirty="0"/>
                </a:br>
                <a:r>
                  <a:rPr lang="en-US" altLang="zh-CN" dirty="0"/>
                  <a:t>n-step </a:t>
                </a:r>
                <a:r>
                  <a:rPr lang="en-US" altLang="zh-CN" dirty="0" err="1"/>
                  <a:t>Sarsa</a:t>
                </a:r>
                <a:br>
                  <a:rPr lang="en-US" altLang="zh-CN" dirty="0"/>
                </a:br>
                <a:r>
                  <a:rPr lang="en-US" altLang="zh-CN" dirty="0"/>
                  <a:t>n-step Q-Learning</a:t>
                </a:r>
                <a:br>
                  <a:rPr lang="en-US" altLang="zh-CN" dirty="0"/>
                </a:br>
                <a:r>
                  <a:rPr lang="en-US" altLang="zh-CN" dirty="0"/>
                  <a:t>n-step Expected </a:t>
                </a:r>
                <a:r>
                  <a:rPr lang="en-US" altLang="zh-CN" dirty="0" err="1"/>
                  <a:t>Sarsa</a:t>
                </a:r>
                <a:br>
                  <a:rPr lang="en-US" altLang="zh-CN" dirty="0"/>
                </a:br>
                <a:r>
                  <a:rPr lang="en-US" altLang="zh-CN" dirty="0"/>
                  <a:t>n-step tree back </a:t>
                </a:r>
                <a:br>
                  <a:rPr lang="en-US" altLang="zh-CN" dirty="0"/>
                </a:br>
                <a:endParaRPr lang="en-US" altLang="zh-CN" dirty="0"/>
              </a:p>
              <a:p>
                <a:r>
                  <a:rPr lang="en-US" altLang="zh-CN" dirty="0"/>
                  <a:t>N-step Q(</a:t>
                </a:r>
                <a14:m>
                  <m:oMath xmlns:m="http://schemas.openxmlformats.org/officeDocument/2006/math">
                    <m:r>
                      <m:rPr>
                        <m:sty m:val="p"/>
                      </m:rPr>
                      <a:rPr lang="en-US" altLang="zh-CN" b="0" i="1" smtClean="0">
                        <a:latin typeface="Cambria Math" panose="02040503050406030204" pitchFamily="18" charset="0"/>
                      </a:rPr>
                      <m:t>σ</m:t>
                    </m:r>
                  </m:oMath>
                </a14:m>
                <a:r>
                  <a:rPr lang="en-US" altLang="zh-CN" dirty="0"/>
                  <a:t>)</a:t>
                </a:r>
              </a:p>
            </p:txBody>
          </p:sp>
        </mc:Choice>
        <mc:Fallback xmlns="">
          <p:sp>
            <p:nvSpPr>
              <p:cNvPr id="6" name="内容占位符 5">
                <a:extLst>
                  <a:ext uri="{FF2B5EF4-FFF2-40B4-BE49-F238E27FC236}">
                    <a16:creationId xmlns:a16="http://schemas.microsoft.com/office/drawing/2014/main" id="{D19BA872-0D18-4307-80D1-8B8F37ACF511}"/>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27201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9E0EFD-C53B-4901-9EFA-7BFED2CCDC23}"/>
              </a:ext>
            </a:extLst>
          </p:cNvPr>
          <p:cNvSpPr>
            <a:spLocks noGrp="1"/>
          </p:cNvSpPr>
          <p:nvPr>
            <p:ph type="title"/>
          </p:nvPr>
        </p:nvSpPr>
        <p:spPr/>
        <p:txBody>
          <a:bodyPr/>
          <a:lstStyle/>
          <a:p>
            <a:r>
              <a:rPr lang="en-US" altLang="zh-CN" dirty="0"/>
              <a:t>N-step </a:t>
            </a:r>
            <a:r>
              <a:rPr lang="zh-CN" altLang="en-US" dirty="0"/>
              <a:t>的来源</a:t>
            </a:r>
          </a:p>
        </p:txBody>
      </p:sp>
      <p:pic>
        <p:nvPicPr>
          <p:cNvPr id="4" name="内容占位符 3">
            <a:extLst>
              <a:ext uri="{FF2B5EF4-FFF2-40B4-BE49-F238E27FC236}">
                <a16:creationId xmlns:a16="http://schemas.microsoft.com/office/drawing/2014/main" id="{F0D9AEDC-B626-4B19-B89F-8BAB8500CDC5}"/>
              </a:ext>
            </a:extLst>
          </p:cNvPr>
          <p:cNvPicPr>
            <a:picLocks noGrp="1" noChangeAspect="1"/>
          </p:cNvPicPr>
          <p:nvPr>
            <p:ph idx="1"/>
          </p:nvPr>
        </p:nvPicPr>
        <p:blipFill>
          <a:blip r:embed="rId3"/>
          <a:stretch>
            <a:fillRect/>
          </a:stretch>
        </p:blipFill>
        <p:spPr>
          <a:xfrm>
            <a:off x="2625025" y="2146583"/>
            <a:ext cx="6477000" cy="485775"/>
          </a:xfrm>
          <a:prstGeom prst="rect">
            <a:avLst/>
          </a:prstGeom>
        </p:spPr>
      </p:pic>
      <p:pic>
        <p:nvPicPr>
          <p:cNvPr id="5" name="图片 4">
            <a:extLst>
              <a:ext uri="{FF2B5EF4-FFF2-40B4-BE49-F238E27FC236}">
                <a16:creationId xmlns:a16="http://schemas.microsoft.com/office/drawing/2014/main" id="{7984436A-2C28-4D27-B563-325DA5CFF8FD}"/>
              </a:ext>
            </a:extLst>
          </p:cNvPr>
          <p:cNvPicPr>
            <a:picLocks noChangeAspect="1"/>
          </p:cNvPicPr>
          <p:nvPr/>
        </p:nvPicPr>
        <p:blipFill>
          <a:blip r:embed="rId4"/>
          <a:stretch>
            <a:fillRect/>
          </a:stretch>
        </p:blipFill>
        <p:spPr>
          <a:xfrm>
            <a:off x="2625025" y="2876550"/>
            <a:ext cx="3686175" cy="552450"/>
          </a:xfrm>
          <a:prstGeom prst="rect">
            <a:avLst/>
          </a:prstGeom>
        </p:spPr>
      </p:pic>
      <p:pic>
        <p:nvPicPr>
          <p:cNvPr id="6" name="图片 5">
            <a:extLst>
              <a:ext uri="{FF2B5EF4-FFF2-40B4-BE49-F238E27FC236}">
                <a16:creationId xmlns:a16="http://schemas.microsoft.com/office/drawing/2014/main" id="{5832EB90-E283-4F38-9B86-824BA47EFAC5}"/>
              </a:ext>
            </a:extLst>
          </p:cNvPr>
          <p:cNvPicPr>
            <a:picLocks noChangeAspect="1"/>
          </p:cNvPicPr>
          <p:nvPr/>
        </p:nvPicPr>
        <p:blipFill>
          <a:blip r:embed="rId5"/>
          <a:stretch>
            <a:fillRect/>
          </a:stretch>
        </p:blipFill>
        <p:spPr>
          <a:xfrm>
            <a:off x="2493854" y="4225643"/>
            <a:ext cx="8258175" cy="523875"/>
          </a:xfrm>
          <a:prstGeom prst="rect">
            <a:avLst/>
          </a:prstGeom>
        </p:spPr>
      </p:pic>
      <p:sp>
        <p:nvSpPr>
          <p:cNvPr id="7" name="文本框 6">
            <a:extLst>
              <a:ext uri="{FF2B5EF4-FFF2-40B4-BE49-F238E27FC236}">
                <a16:creationId xmlns:a16="http://schemas.microsoft.com/office/drawing/2014/main" id="{D76A0824-4435-4375-A661-6C19AF665CBD}"/>
              </a:ext>
            </a:extLst>
          </p:cNvPr>
          <p:cNvSpPr txBox="1"/>
          <p:nvPr/>
        </p:nvSpPr>
        <p:spPr>
          <a:xfrm>
            <a:off x="1966145" y="2302665"/>
            <a:ext cx="527709" cy="369332"/>
          </a:xfrm>
          <a:prstGeom prst="rect">
            <a:avLst/>
          </a:prstGeom>
          <a:noFill/>
        </p:spPr>
        <p:txBody>
          <a:bodyPr wrap="none" rtlCol="0">
            <a:spAutoFit/>
          </a:bodyPr>
          <a:lstStyle/>
          <a:p>
            <a:r>
              <a:rPr lang="en-US" altLang="zh-CN" dirty="0"/>
              <a:t>MC</a:t>
            </a:r>
            <a:endParaRPr lang="zh-CN" altLang="en-US" dirty="0"/>
          </a:p>
        </p:txBody>
      </p:sp>
      <p:sp>
        <p:nvSpPr>
          <p:cNvPr id="8" name="文本框 7">
            <a:extLst>
              <a:ext uri="{FF2B5EF4-FFF2-40B4-BE49-F238E27FC236}">
                <a16:creationId xmlns:a16="http://schemas.microsoft.com/office/drawing/2014/main" id="{A8571792-6B54-4D8C-A57F-44EFE0ED7F5F}"/>
              </a:ext>
            </a:extLst>
          </p:cNvPr>
          <p:cNvSpPr txBox="1"/>
          <p:nvPr/>
        </p:nvSpPr>
        <p:spPr>
          <a:xfrm>
            <a:off x="1288021" y="4296278"/>
            <a:ext cx="1290738" cy="369332"/>
          </a:xfrm>
          <a:prstGeom prst="rect">
            <a:avLst/>
          </a:prstGeom>
          <a:noFill/>
        </p:spPr>
        <p:txBody>
          <a:bodyPr wrap="none" rtlCol="0">
            <a:spAutoFit/>
          </a:bodyPr>
          <a:lstStyle/>
          <a:p>
            <a:r>
              <a:rPr lang="en-US" altLang="zh-CN" dirty="0"/>
              <a:t>N-STEP TD</a:t>
            </a:r>
            <a:endParaRPr lang="zh-CN" altLang="en-US" dirty="0"/>
          </a:p>
        </p:txBody>
      </p:sp>
      <p:sp>
        <p:nvSpPr>
          <p:cNvPr id="9" name="文本框 8">
            <a:extLst>
              <a:ext uri="{FF2B5EF4-FFF2-40B4-BE49-F238E27FC236}">
                <a16:creationId xmlns:a16="http://schemas.microsoft.com/office/drawing/2014/main" id="{EA4228A2-F063-4EB9-BDE4-BF7CE9EE0289}"/>
              </a:ext>
            </a:extLst>
          </p:cNvPr>
          <p:cNvSpPr txBox="1"/>
          <p:nvPr/>
        </p:nvSpPr>
        <p:spPr>
          <a:xfrm>
            <a:off x="1933390" y="2968109"/>
            <a:ext cx="463588" cy="369332"/>
          </a:xfrm>
          <a:prstGeom prst="rect">
            <a:avLst/>
          </a:prstGeom>
          <a:noFill/>
        </p:spPr>
        <p:txBody>
          <a:bodyPr wrap="none" rtlCol="0">
            <a:spAutoFit/>
          </a:bodyPr>
          <a:lstStyle/>
          <a:p>
            <a:r>
              <a:rPr lang="en-US" altLang="zh-CN" dirty="0"/>
              <a:t>TD</a:t>
            </a:r>
            <a:endParaRPr lang="zh-CN" altLang="en-US" dirty="0"/>
          </a:p>
        </p:txBody>
      </p:sp>
      <p:pic>
        <p:nvPicPr>
          <p:cNvPr id="10" name="图片 9">
            <a:extLst>
              <a:ext uri="{FF2B5EF4-FFF2-40B4-BE49-F238E27FC236}">
                <a16:creationId xmlns:a16="http://schemas.microsoft.com/office/drawing/2014/main" id="{A7B471C3-1FE5-4DF8-82E2-3A4D4C68953E}"/>
              </a:ext>
            </a:extLst>
          </p:cNvPr>
          <p:cNvPicPr>
            <a:picLocks noChangeAspect="1"/>
          </p:cNvPicPr>
          <p:nvPr/>
        </p:nvPicPr>
        <p:blipFill>
          <a:blip r:embed="rId6"/>
          <a:stretch>
            <a:fillRect/>
          </a:stretch>
        </p:blipFill>
        <p:spPr>
          <a:xfrm>
            <a:off x="1933390" y="5266756"/>
            <a:ext cx="6772275" cy="676275"/>
          </a:xfrm>
          <a:prstGeom prst="rect">
            <a:avLst/>
          </a:prstGeom>
        </p:spPr>
      </p:pic>
    </p:spTree>
    <p:extLst>
      <p:ext uri="{BB962C8B-B14F-4D97-AF65-F5344CB8AC3E}">
        <p14:creationId xmlns:p14="http://schemas.microsoft.com/office/powerpoint/2010/main" val="10240248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964A49-3A7B-4313-9E06-845BF4CFFD50}"/>
              </a:ext>
            </a:extLst>
          </p:cNvPr>
          <p:cNvSpPr>
            <a:spLocks noGrp="1"/>
          </p:cNvSpPr>
          <p:nvPr>
            <p:ph type="title"/>
          </p:nvPr>
        </p:nvSpPr>
        <p:spPr/>
        <p:txBody>
          <a:bodyPr/>
          <a:lstStyle/>
          <a:p>
            <a:r>
              <a:rPr lang="en-US" altLang="zh-CN" dirty="0"/>
              <a:t>N-STEP TD PREDITION</a:t>
            </a:r>
            <a:endParaRPr lang="zh-CN" altLang="en-US" dirty="0"/>
          </a:p>
        </p:txBody>
      </p:sp>
      <p:pic>
        <p:nvPicPr>
          <p:cNvPr id="4" name="内容占位符 3">
            <a:extLst>
              <a:ext uri="{FF2B5EF4-FFF2-40B4-BE49-F238E27FC236}">
                <a16:creationId xmlns:a16="http://schemas.microsoft.com/office/drawing/2014/main" id="{926FDD34-CC61-413D-BC53-ABFFC98C6B13}"/>
              </a:ext>
            </a:extLst>
          </p:cNvPr>
          <p:cNvPicPr>
            <a:picLocks noGrp="1" noChangeAspect="1"/>
          </p:cNvPicPr>
          <p:nvPr>
            <p:ph idx="1"/>
          </p:nvPr>
        </p:nvPicPr>
        <p:blipFill>
          <a:blip r:embed="rId3"/>
          <a:stretch>
            <a:fillRect/>
          </a:stretch>
        </p:blipFill>
        <p:spPr>
          <a:xfrm>
            <a:off x="2840635" y="1825625"/>
            <a:ext cx="6510730" cy="4351338"/>
          </a:xfrm>
          <a:prstGeom prst="rect">
            <a:avLst/>
          </a:prstGeom>
        </p:spPr>
      </p:pic>
    </p:spTree>
    <p:extLst>
      <p:ext uri="{BB962C8B-B14F-4D97-AF65-F5344CB8AC3E}">
        <p14:creationId xmlns:p14="http://schemas.microsoft.com/office/powerpoint/2010/main" val="18731954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9C78C-214F-4377-A445-FFEE0F618C33}"/>
              </a:ext>
            </a:extLst>
          </p:cNvPr>
          <p:cNvSpPr>
            <a:spLocks noGrp="1"/>
          </p:cNvSpPr>
          <p:nvPr>
            <p:ph type="title"/>
          </p:nvPr>
        </p:nvSpPr>
        <p:spPr/>
        <p:txBody>
          <a:bodyPr/>
          <a:lstStyle/>
          <a:p>
            <a:r>
              <a:rPr lang="en-US" altLang="zh-CN" dirty="0"/>
              <a:t>N-step </a:t>
            </a:r>
            <a:r>
              <a:rPr lang="en-US" altLang="zh-CN" dirty="0" err="1"/>
              <a:t>sarsa</a:t>
            </a:r>
            <a:endParaRPr lang="zh-CN" altLang="en-US" dirty="0"/>
          </a:p>
        </p:txBody>
      </p:sp>
      <p:sp>
        <p:nvSpPr>
          <p:cNvPr id="6" name="文本占位符 5">
            <a:extLst>
              <a:ext uri="{FF2B5EF4-FFF2-40B4-BE49-F238E27FC236}">
                <a16:creationId xmlns:a16="http://schemas.microsoft.com/office/drawing/2014/main" id="{04961681-4473-4472-A23F-81AD4C9451D3}"/>
              </a:ext>
            </a:extLst>
          </p:cNvPr>
          <p:cNvSpPr>
            <a:spLocks noGrp="1"/>
          </p:cNvSpPr>
          <p:nvPr>
            <p:ph type="body" idx="1"/>
          </p:nvPr>
        </p:nvSpPr>
        <p:spPr/>
        <p:txBody>
          <a:bodyPr/>
          <a:lstStyle/>
          <a:p>
            <a:r>
              <a:rPr lang="en-US" altLang="zh-CN" dirty="0"/>
              <a:t>N-step </a:t>
            </a:r>
            <a:r>
              <a:rPr lang="en-US" altLang="zh-CN" dirty="0" err="1"/>
              <a:t>sarsa</a:t>
            </a:r>
            <a:r>
              <a:rPr lang="en-US" altLang="zh-CN" dirty="0"/>
              <a:t> </a:t>
            </a:r>
            <a:endParaRPr lang="zh-CN" altLang="en-US" dirty="0"/>
          </a:p>
        </p:txBody>
      </p:sp>
      <p:pic>
        <p:nvPicPr>
          <p:cNvPr id="5" name="内容占位符 4">
            <a:extLst>
              <a:ext uri="{FF2B5EF4-FFF2-40B4-BE49-F238E27FC236}">
                <a16:creationId xmlns:a16="http://schemas.microsoft.com/office/drawing/2014/main" id="{CF557942-E262-4743-8108-00E2327CB26D}"/>
              </a:ext>
            </a:extLst>
          </p:cNvPr>
          <p:cNvPicPr>
            <a:picLocks noGrp="1" noChangeAspect="1"/>
          </p:cNvPicPr>
          <p:nvPr>
            <p:ph sz="half" idx="2"/>
          </p:nvPr>
        </p:nvPicPr>
        <p:blipFill>
          <a:blip r:embed="rId3"/>
          <a:stretch>
            <a:fillRect/>
          </a:stretch>
        </p:blipFill>
        <p:spPr>
          <a:xfrm>
            <a:off x="1160627" y="2505075"/>
            <a:ext cx="4516109" cy="3684588"/>
          </a:xfrm>
          <a:prstGeom prst="rect">
            <a:avLst/>
          </a:prstGeom>
        </p:spPr>
      </p:pic>
      <p:sp>
        <p:nvSpPr>
          <p:cNvPr id="7" name="文本占位符 6">
            <a:extLst>
              <a:ext uri="{FF2B5EF4-FFF2-40B4-BE49-F238E27FC236}">
                <a16:creationId xmlns:a16="http://schemas.microsoft.com/office/drawing/2014/main" id="{682F8D23-9ABC-40BB-983E-FFADBCCCA25D}"/>
              </a:ext>
            </a:extLst>
          </p:cNvPr>
          <p:cNvSpPr>
            <a:spLocks noGrp="1"/>
          </p:cNvSpPr>
          <p:nvPr>
            <p:ph type="body" sz="quarter" idx="3"/>
          </p:nvPr>
        </p:nvSpPr>
        <p:spPr/>
        <p:txBody>
          <a:bodyPr/>
          <a:lstStyle/>
          <a:p>
            <a:r>
              <a:rPr lang="en-US" altLang="zh-CN" dirty="0" err="1"/>
              <a:t>sarsa</a:t>
            </a:r>
            <a:endParaRPr lang="zh-CN" altLang="en-US" dirty="0"/>
          </a:p>
        </p:txBody>
      </p:sp>
      <p:pic>
        <p:nvPicPr>
          <p:cNvPr id="9" name="内容占位符 5">
            <a:extLst>
              <a:ext uri="{FF2B5EF4-FFF2-40B4-BE49-F238E27FC236}">
                <a16:creationId xmlns:a16="http://schemas.microsoft.com/office/drawing/2014/main" id="{CFFA68D1-B1B2-4E2B-90AB-A693EBFE75C3}"/>
              </a:ext>
            </a:extLst>
          </p:cNvPr>
          <p:cNvPicPr>
            <a:picLocks noGrp="1" noChangeAspect="1"/>
          </p:cNvPicPr>
          <p:nvPr>
            <p:ph sz="quarter" idx="4"/>
          </p:nvPr>
        </p:nvPicPr>
        <p:blipFill>
          <a:blip r:embed="rId4"/>
          <a:stretch>
            <a:fillRect/>
          </a:stretch>
        </p:blipFill>
        <p:spPr>
          <a:xfrm>
            <a:off x="6172200" y="3202695"/>
            <a:ext cx="5183188" cy="2289348"/>
          </a:xfrm>
          <a:prstGeom prst="rect">
            <a:avLst/>
          </a:prstGeom>
        </p:spPr>
      </p:pic>
      <p:pic>
        <p:nvPicPr>
          <p:cNvPr id="10" name="图片 9">
            <a:extLst>
              <a:ext uri="{FF2B5EF4-FFF2-40B4-BE49-F238E27FC236}">
                <a16:creationId xmlns:a16="http://schemas.microsoft.com/office/drawing/2014/main" id="{EF5F4C53-48F5-4EBA-99A2-A375CCE38B96}"/>
              </a:ext>
            </a:extLst>
          </p:cNvPr>
          <p:cNvPicPr>
            <a:picLocks noChangeAspect="1"/>
          </p:cNvPicPr>
          <p:nvPr/>
        </p:nvPicPr>
        <p:blipFill>
          <a:blip r:embed="rId5"/>
          <a:stretch>
            <a:fillRect/>
          </a:stretch>
        </p:blipFill>
        <p:spPr>
          <a:xfrm>
            <a:off x="836612" y="1302630"/>
            <a:ext cx="8410575" cy="504825"/>
          </a:xfrm>
          <a:prstGeom prst="rect">
            <a:avLst/>
          </a:prstGeom>
        </p:spPr>
      </p:pic>
      <p:pic>
        <p:nvPicPr>
          <p:cNvPr id="11" name="图片 10">
            <a:extLst>
              <a:ext uri="{FF2B5EF4-FFF2-40B4-BE49-F238E27FC236}">
                <a16:creationId xmlns:a16="http://schemas.microsoft.com/office/drawing/2014/main" id="{DA5358DC-71F8-448C-A0C4-5B30624C142A}"/>
              </a:ext>
            </a:extLst>
          </p:cNvPr>
          <p:cNvPicPr>
            <a:picLocks noChangeAspect="1"/>
          </p:cNvPicPr>
          <p:nvPr/>
        </p:nvPicPr>
        <p:blipFill>
          <a:blip r:embed="rId6"/>
          <a:stretch>
            <a:fillRect/>
          </a:stretch>
        </p:blipFill>
        <p:spPr>
          <a:xfrm>
            <a:off x="5386387" y="1681163"/>
            <a:ext cx="6524625" cy="552450"/>
          </a:xfrm>
          <a:prstGeom prst="rect">
            <a:avLst/>
          </a:prstGeom>
        </p:spPr>
      </p:pic>
    </p:spTree>
    <p:extLst>
      <p:ext uri="{BB962C8B-B14F-4D97-AF65-F5344CB8AC3E}">
        <p14:creationId xmlns:p14="http://schemas.microsoft.com/office/powerpoint/2010/main" val="35614707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09F325-B1E3-4FEE-97FA-C8CB0388F5BB}"/>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AC2F456B-43E6-4355-B2DB-7B4C3CB02E59}"/>
              </a:ext>
            </a:extLst>
          </p:cNvPr>
          <p:cNvPicPr>
            <a:picLocks noGrp="1" noChangeAspect="1"/>
          </p:cNvPicPr>
          <p:nvPr>
            <p:ph idx="1"/>
          </p:nvPr>
        </p:nvPicPr>
        <p:blipFill>
          <a:blip r:embed="rId2"/>
          <a:stretch>
            <a:fillRect/>
          </a:stretch>
        </p:blipFill>
        <p:spPr>
          <a:xfrm>
            <a:off x="2384411" y="365125"/>
            <a:ext cx="8121461" cy="5684337"/>
          </a:xfrm>
          <a:prstGeom prst="rect">
            <a:avLst/>
          </a:prstGeom>
        </p:spPr>
      </p:pic>
    </p:spTree>
    <p:extLst>
      <p:ext uri="{BB962C8B-B14F-4D97-AF65-F5344CB8AC3E}">
        <p14:creationId xmlns:p14="http://schemas.microsoft.com/office/powerpoint/2010/main" val="40589833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6018B-10ED-4A87-941B-7E3B38069628}"/>
              </a:ext>
            </a:extLst>
          </p:cNvPr>
          <p:cNvSpPr>
            <a:spLocks noGrp="1"/>
          </p:cNvSpPr>
          <p:nvPr>
            <p:ph type="title"/>
          </p:nvPr>
        </p:nvSpPr>
        <p:spPr/>
        <p:txBody>
          <a:bodyPr/>
          <a:lstStyle/>
          <a:p>
            <a:r>
              <a:rPr lang="en-US" altLang="zh-CN" dirty="0"/>
              <a:t>Off policy </a:t>
            </a:r>
            <a:endParaRPr lang="zh-CN" altLang="en-US" dirty="0"/>
          </a:p>
        </p:txBody>
      </p:sp>
      <p:pic>
        <p:nvPicPr>
          <p:cNvPr id="4" name="内容占位符 3">
            <a:extLst>
              <a:ext uri="{FF2B5EF4-FFF2-40B4-BE49-F238E27FC236}">
                <a16:creationId xmlns:a16="http://schemas.microsoft.com/office/drawing/2014/main" id="{FF1AED76-7611-4262-9AFE-8FE3B2E04E31}"/>
              </a:ext>
            </a:extLst>
          </p:cNvPr>
          <p:cNvPicPr>
            <a:picLocks noGrp="1" noChangeAspect="1"/>
          </p:cNvPicPr>
          <p:nvPr>
            <p:ph idx="1"/>
          </p:nvPr>
        </p:nvPicPr>
        <p:blipFill>
          <a:blip r:embed="rId3"/>
          <a:stretch>
            <a:fillRect/>
          </a:stretch>
        </p:blipFill>
        <p:spPr>
          <a:xfrm>
            <a:off x="3437146" y="1825625"/>
            <a:ext cx="5317708" cy="4351338"/>
          </a:xfrm>
          <a:prstGeom prst="rect">
            <a:avLst/>
          </a:prstGeom>
        </p:spPr>
      </p:pic>
    </p:spTree>
    <p:extLst>
      <p:ext uri="{BB962C8B-B14F-4D97-AF65-F5344CB8AC3E}">
        <p14:creationId xmlns:p14="http://schemas.microsoft.com/office/powerpoint/2010/main" val="15625314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7B916-2FE7-451A-BB6A-4A52C2EF4C83}"/>
              </a:ext>
            </a:extLst>
          </p:cNvPr>
          <p:cNvSpPr>
            <a:spLocks noGrp="1"/>
          </p:cNvSpPr>
          <p:nvPr>
            <p:ph type="title"/>
          </p:nvPr>
        </p:nvSpPr>
        <p:spPr/>
        <p:txBody>
          <a:bodyPr/>
          <a:lstStyle/>
          <a:p>
            <a:r>
              <a:rPr lang="en-US" altLang="zh-CN" dirty="0"/>
              <a:t>Off policy without Important sampling tree back</a:t>
            </a:r>
            <a:endParaRPr lang="zh-CN" altLang="en-US" dirty="0"/>
          </a:p>
        </p:txBody>
      </p:sp>
      <p:pic>
        <p:nvPicPr>
          <p:cNvPr id="4" name="内容占位符 3">
            <a:extLst>
              <a:ext uri="{FF2B5EF4-FFF2-40B4-BE49-F238E27FC236}">
                <a16:creationId xmlns:a16="http://schemas.microsoft.com/office/drawing/2014/main" id="{FF5A6357-3DF2-4AE3-9EB7-B1205E3CEBAC}"/>
              </a:ext>
            </a:extLst>
          </p:cNvPr>
          <p:cNvPicPr>
            <a:picLocks noGrp="1" noChangeAspect="1"/>
          </p:cNvPicPr>
          <p:nvPr>
            <p:ph idx="1"/>
          </p:nvPr>
        </p:nvPicPr>
        <p:blipFill>
          <a:blip r:embed="rId3"/>
          <a:stretch>
            <a:fillRect/>
          </a:stretch>
        </p:blipFill>
        <p:spPr>
          <a:xfrm>
            <a:off x="3687036" y="1825625"/>
            <a:ext cx="4817927" cy="4351338"/>
          </a:xfrm>
          <a:prstGeom prst="rect">
            <a:avLst/>
          </a:prstGeom>
        </p:spPr>
      </p:pic>
    </p:spTree>
    <p:extLst>
      <p:ext uri="{BB962C8B-B14F-4D97-AF65-F5344CB8AC3E}">
        <p14:creationId xmlns:p14="http://schemas.microsoft.com/office/powerpoint/2010/main" val="34883902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1F6EF9A-EEB9-436D-87A7-AA39591F8BA0}"/>
                  </a:ext>
                </a:extLst>
              </p:cNvPr>
              <p:cNvSpPr>
                <a:spLocks noGrp="1"/>
              </p:cNvSpPr>
              <p:nvPr>
                <p:ph type="title"/>
              </p:nvPr>
            </p:nvSpPr>
            <p:spPr/>
            <p:txBody>
              <a:bodyPr/>
              <a:lstStyle/>
              <a:p>
                <a:r>
                  <a:rPr lang="en-US" altLang="zh-CN" dirty="0"/>
                  <a:t>N-step Q(</a:t>
                </a:r>
                <a14:m>
                  <m:oMath xmlns:m="http://schemas.openxmlformats.org/officeDocument/2006/math">
                    <m:r>
                      <m:rPr>
                        <m:sty m:val="p"/>
                      </m:rPr>
                      <a:rPr lang="en-US" altLang="zh-CN" b="0" i="1" smtClean="0">
                        <a:latin typeface="Cambria Math" panose="02040503050406030204" pitchFamily="18" charset="0"/>
                      </a:rPr>
                      <m:t>σ</m:t>
                    </m:r>
                  </m:oMath>
                </a14:m>
                <a:r>
                  <a:rPr lang="en-US" altLang="zh-CN" dirty="0"/>
                  <a:t>) ——A Unifying Algorithm</a:t>
                </a:r>
                <a:endParaRPr lang="zh-CN" altLang="en-US" dirty="0"/>
              </a:p>
            </p:txBody>
          </p:sp>
        </mc:Choice>
        <mc:Fallback xmlns="">
          <p:sp>
            <p:nvSpPr>
              <p:cNvPr id="2" name="标题 1">
                <a:extLst>
                  <a:ext uri="{FF2B5EF4-FFF2-40B4-BE49-F238E27FC236}">
                    <a16:creationId xmlns:a16="http://schemas.microsoft.com/office/drawing/2014/main" id="{E1F6EF9A-EEB9-436D-87A7-AA39591F8BA0}"/>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zh-CN" altLang="en-US">
                    <a:noFill/>
                  </a:rPr>
                  <a:t> </a:t>
                </a:r>
              </a:p>
            </p:txBody>
          </p:sp>
        </mc:Fallback>
      </mc:AlternateContent>
      <p:pic>
        <p:nvPicPr>
          <p:cNvPr id="4" name="内容占位符 3">
            <a:extLst>
              <a:ext uri="{FF2B5EF4-FFF2-40B4-BE49-F238E27FC236}">
                <a16:creationId xmlns:a16="http://schemas.microsoft.com/office/drawing/2014/main" id="{AFD7451C-E7FA-4213-9ED6-7DBB9DF13765}"/>
              </a:ext>
            </a:extLst>
          </p:cNvPr>
          <p:cNvPicPr>
            <a:picLocks noGrp="1" noChangeAspect="1"/>
          </p:cNvPicPr>
          <p:nvPr>
            <p:ph idx="1"/>
          </p:nvPr>
        </p:nvPicPr>
        <p:blipFill>
          <a:blip r:embed="rId4"/>
          <a:stretch>
            <a:fillRect/>
          </a:stretch>
        </p:blipFill>
        <p:spPr>
          <a:xfrm>
            <a:off x="269874" y="3051175"/>
            <a:ext cx="11401425" cy="755650"/>
          </a:xfrm>
          <a:prstGeom prst="rect">
            <a:avLst/>
          </a:prstGeom>
        </p:spPr>
      </p:pic>
    </p:spTree>
    <p:extLst>
      <p:ext uri="{BB962C8B-B14F-4D97-AF65-F5344CB8AC3E}">
        <p14:creationId xmlns:p14="http://schemas.microsoft.com/office/powerpoint/2010/main" val="39933551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CC6E65C-93F8-4923-9193-F2067B4EE43D}"/>
              </a:ext>
            </a:extLst>
          </p:cNvPr>
          <p:cNvPicPr>
            <a:picLocks noChangeAspect="1"/>
          </p:cNvPicPr>
          <p:nvPr/>
        </p:nvPicPr>
        <p:blipFill>
          <a:blip r:embed="rId2"/>
          <a:stretch>
            <a:fillRect/>
          </a:stretch>
        </p:blipFill>
        <p:spPr>
          <a:xfrm>
            <a:off x="1695450" y="204787"/>
            <a:ext cx="8801100" cy="6448425"/>
          </a:xfrm>
          <a:prstGeom prst="rect">
            <a:avLst/>
          </a:prstGeom>
        </p:spPr>
      </p:pic>
    </p:spTree>
    <p:extLst>
      <p:ext uri="{BB962C8B-B14F-4D97-AF65-F5344CB8AC3E}">
        <p14:creationId xmlns:p14="http://schemas.microsoft.com/office/powerpoint/2010/main" val="10307504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E3C67-A84B-41EF-8ED8-96EDA51CE8C4}"/>
              </a:ext>
            </a:extLst>
          </p:cNvPr>
          <p:cNvSpPr>
            <a:spLocks noGrp="1"/>
          </p:cNvSpPr>
          <p:nvPr>
            <p:ph type="title"/>
          </p:nvPr>
        </p:nvSpPr>
        <p:spPr/>
        <p:txBody>
          <a:bodyPr/>
          <a:lstStyle/>
          <a:p>
            <a:r>
              <a:rPr lang="en-US" altLang="zh-CN" dirty="0"/>
              <a:t>2.5 planning and learning</a:t>
            </a:r>
            <a:endParaRPr lang="zh-CN" altLang="en-US" dirty="0"/>
          </a:p>
        </p:txBody>
      </p:sp>
      <p:sp>
        <p:nvSpPr>
          <p:cNvPr id="3" name="内容占位符 2">
            <a:extLst>
              <a:ext uri="{FF2B5EF4-FFF2-40B4-BE49-F238E27FC236}">
                <a16:creationId xmlns:a16="http://schemas.microsoft.com/office/drawing/2014/main" id="{1F5037AE-4208-4266-8B53-3D72F22F447D}"/>
              </a:ext>
            </a:extLst>
          </p:cNvPr>
          <p:cNvSpPr>
            <a:spLocks noGrp="1"/>
          </p:cNvSpPr>
          <p:nvPr>
            <p:ph idx="1"/>
          </p:nvPr>
        </p:nvSpPr>
        <p:spPr/>
        <p:txBody>
          <a:bodyPr/>
          <a:lstStyle/>
          <a:p>
            <a:r>
              <a:rPr lang="en-US" altLang="zh-CN" dirty="0"/>
              <a:t>Model base: planning based on a learned model</a:t>
            </a:r>
          </a:p>
          <a:p>
            <a:r>
              <a:rPr lang="en-US" altLang="zh-CN" dirty="0"/>
              <a:t>Model free: learning based on the experience</a:t>
            </a:r>
          </a:p>
          <a:p>
            <a:endParaRPr lang="en-US" altLang="zh-CN" dirty="0"/>
          </a:p>
          <a:p>
            <a:r>
              <a:rPr lang="en-US" altLang="zh-CN" dirty="0"/>
              <a:t> the heart of both kinds of methods is the computation of value functions. </a:t>
            </a:r>
          </a:p>
          <a:p>
            <a:r>
              <a:rPr lang="en-US" altLang="zh-CN" dirty="0"/>
              <a:t> all the methods are based on looking ahead to future events, computing a backed-up value, and then using it as an update target for an approximate value function. </a:t>
            </a:r>
          </a:p>
          <a:p>
            <a:endParaRPr lang="zh-CN" altLang="en-US" dirty="0"/>
          </a:p>
        </p:txBody>
      </p:sp>
    </p:spTree>
    <p:extLst>
      <p:ext uri="{BB962C8B-B14F-4D97-AF65-F5344CB8AC3E}">
        <p14:creationId xmlns:p14="http://schemas.microsoft.com/office/powerpoint/2010/main" val="1552032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F66ECB-B5C5-4FD7-B606-8F8970F21044}"/>
              </a:ext>
            </a:extLst>
          </p:cNvPr>
          <p:cNvSpPr>
            <a:spLocks noGrp="1"/>
          </p:cNvSpPr>
          <p:nvPr>
            <p:ph type="title"/>
          </p:nvPr>
        </p:nvSpPr>
        <p:spPr/>
        <p:txBody>
          <a:bodyPr/>
          <a:lstStyle/>
          <a:p>
            <a:r>
              <a:rPr lang="en-US" altLang="zh-CN" dirty="0"/>
              <a:t>GPI(Generalized Policy Iteration)</a:t>
            </a:r>
            <a:endParaRPr lang="zh-CN" altLang="en-US" dirty="0"/>
          </a:p>
        </p:txBody>
      </p:sp>
      <p:sp>
        <p:nvSpPr>
          <p:cNvPr id="3" name="内容占位符 2">
            <a:extLst>
              <a:ext uri="{FF2B5EF4-FFF2-40B4-BE49-F238E27FC236}">
                <a16:creationId xmlns:a16="http://schemas.microsoft.com/office/drawing/2014/main" id="{CD9D760E-C495-4FC5-A3AD-002A9C2BF60F}"/>
              </a:ext>
            </a:extLst>
          </p:cNvPr>
          <p:cNvSpPr>
            <a:spLocks noGrp="1"/>
          </p:cNvSpPr>
          <p:nvPr>
            <p:ph idx="1"/>
          </p:nvPr>
        </p:nvSpPr>
        <p:spPr/>
        <p:txBody>
          <a:bodyPr/>
          <a:lstStyle/>
          <a:p>
            <a:r>
              <a:rPr lang="en-US" altLang="zh-CN" dirty="0"/>
              <a:t>The general idea of letting policy evaluation and policy improvement processes interact, independent of the granularity and other details of the two processes. </a:t>
            </a:r>
          </a:p>
          <a:p>
            <a:endParaRPr lang="zh-CN" altLang="en-US" dirty="0"/>
          </a:p>
        </p:txBody>
      </p:sp>
      <p:pic>
        <p:nvPicPr>
          <p:cNvPr id="4" name="图片 3">
            <a:extLst>
              <a:ext uri="{FF2B5EF4-FFF2-40B4-BE49-F238E27FC236}">
                <a16:creationId xmlns:a16="http://schemas.microsoft.com/office/drawing/2014/main" id="{A7958EBC-F9F1-4113-9296-6480460D87A4}"/>
              </a:ext>
            </a:extLst>
          </p:cNvPr>
          <p:cNvPicPr>
            <a:picLocks noChangeAspect="1"/>
          </p:cNvPicPr>
          <p:nvPr/>
        </p:nvPicPr>
        <p:blipFill>
          <a:blip r:embed="rId3"/>
          <a:stretch>
            <a:fillRect/>
          </a:stretch>
        </p:blipFill>
        <p:spPr>
          <a:xfrm>
            <a:off x="2012633" y="2969324"/>
            <a:ext cx="2125028" cy="3523551"/>
          </a:xfrm>
          <a:prstGeom prst="rect">
            <a:avLst/>
          </a:prstGeom>
        </p:spPr>
      </p:pic>
      <p:pic>
        <p:nvPicPr>
          <p:cNvPr id="5" name="图片 4">
            <a:extLst>
              <a:ext uri="{FF2B5EF4-FFF2-40B4-BE49-F238E27FC236}">
                <a16:creationId xmlns:a16="http://schemas.microsoft.com/office/drawing/2014/main" id="{69162026-587E-421E-ADB4-DC2E3E32E747}"/>
              </a:ext>
            </a:extLst>
          </p:cNvPr>
          <p:cNvPicPr>
            <a:picLocks noChangeAspect="1"/>
          </p:cNvPicPr>
          <p:nvPr/>
        </p:nvPicPr>
        <p:blipFill>
          <a:blip r:embed="rId4"/>
          <a:stretch>
            <a:fillRect/>
          </a:stretch>
        </p:blipFill>
        <p:spPr>
          <a:xfrm>
            <a:off x="5986464" y="3045704"/>
            <a:ext cx="4867273" cy="3266196"/>
          </a:xfrm>
          <a:prstGeom prst="rect">
            <a:avLst/>
          </a:prstGeom>
        </p:spPr>
      </p:pic>
    </p:spTree>
    <p:extLst>
      <p:ext uri="{BB962C8B-B14F-4D97-AF65-F5344CB8AC3E}">
        <p14:creationId xmlns:p14="http://schemas.microsoft.com/office/powerpoint/2010/main" val="1604853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7BDC42-DCC4-4577-86CD-CD86346BD52F}"/>
              </a:ext>
            </a:extLst>
          </p:cNvPr>
          <p:cNvSpPr>
            <a:spLocks noGrp="1"/>
          </p:cNvSpPr>
          <p:nvPr>
            <p:ph type="title"/>
          </p:nvPr>
        </p:nvSpPr>
        <p:spPr/>
        <p:txBody>
          <a:bodyPr/>
          <a:lstStyle/>
          <a:p>
            <a:r>
              <a:rPr lang="en-US" altLang="zh-CN" dirty="0"/>
              <a:t>Dyna-Q:</a:t>
            </a:r>
            <a:r>
              <a:rPr lang="zh-CN" altLang="en-US" dirty="0"/>
              <a:t>统一</a:t>
            </a:r>
            <a:r>
              <a:rPr lang="en-US" altLang="zh-CN" dirty="0"/>
              <a:t>planning</a:t>
            </a:r>
            <a:r>
              <a:rPr lang="zh-CN" altLang="en-US" dirty="0"/>
              <a:t> 和</a:t>
            </a:r>
            <a:r>
              <a:rPr lang="en-US" altLang="zh-CN" dirty="0"/>
              <a:t>learning </a:t>
            </a:r>
            <a:r>
              <a:rPr lang="zh-CN" altLang="en-US" dirty="0"/>
              <a:t>的算法</a:t>
            </a:r>
          </a:p>
        </p:txBody>
      </p:sp>
      <p:sp>
        <p:nvSpPr>
          <p:cNvPr id="3" name="内容占位符 2">
            <a:extLst>
              <a:ext uri="{FF2B5EF4-FFF2-40B4-BE49-F238E27FC236}">
                <a16:creationId xmlns:a16="http://schemas.microsoft.com/office/drawing/2014/main" id="{81B86803-E435-4BD0-8186-AD2EFE904EB7}"/>
              </a:ext>
            </a:extLst>
          </p:cNvPr>
          <p:cNvSpPr>
            <a:spLocks noGrp="1"/>
          </p:cNvSpPr>
          <p:nvPr>
            <p:ph idx="1"/>
          </p:nvPr>
        </p:nvSpPr>
        <p:spPr/>
        <p:txBody>
          <a:bodyPr/>
          <a:lstStyle/>
          <a:p>
            <a:r>
              <a:rPr lang="zh-CN" altLang="en-US" dirty="0"/>
              <a:t>基本框架</a:t>
            </a:r>
            <a:endParaRPr lang="en-US" altLang="zh-CN" dirty="0"/>
          </a:p>
          <a:p>
            <a:endParaRPr lang="zh-CN" altLang="en-US" dirty="0"/>
          </a:p>
        </p:txBody>
      </p:sp>
      <p:pic>
        <p:nvPicPr>
          <p:cNvPr id="4" name="图片 3">
            <a:extLst>
              <a:ext uri="{FF2B5EF4-FFF2-40B4-BE49-F238E27FC236}">
                <a16:creationId xmlns:a16="http://schemas.microsoft.com/office/drawing/2014/main" id="{0F4EFB56-F5BC-41D9-ACE3-FCAE01D71173}"/>
              </a:ext>
            </a:extLst>
          </p:cNvPr>
          <p:cNvPicPr>
            <a:picLocks noChangeAspect="1"/>
          </p:cNvPicPr>
          <p:nvPr/>
        </p:nvPicPr>
        <p:blipFill rotWithShape="1">
          <a:blip r:embed="rId2"/>
          <a:srcRect t="3308" r="2248"/>
          <a:stretch/>
        </p:blipFill>
        <p:spPr>
          <a:xfrm>
            <a:off x="4043362" y="1934678"/>
            <a:ext cx="4012983" cy="3094522"/>
          </a:xfrm>
          <a:prstGeom prst="rect">
            <a:avLst/>
          </a:prstGeom>
        </p:spPr>
      </p:pic>
    </p:spTree>
    <p:extLst>
      <p:ext uri="{BB962C8B-B14F-4D97-AF65-F5344CB8AC3E}">
        <p14:creationId xmlns:p14="http://schemas.microsoft.com/office/powerpoint/2010/main" val="14854934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1E971-6453-4AB6-B77A-5DF4962448F9}"/>
              </a:ext>
            </a:extLst>
          </p:cNvPr>
          <p:cNvSpPr>
            <a:spLocks noGrp="1"/>
          </p:cNvSpPr>
          <p:nvPr>
            <p:ph type="title"/>
          </p:nvPr>
        </p:nvSpPr>
        <p:spPr/>
        <p:txBody>
          <a:bodyPr/>
          <a:lstStyle/>
          <a:p>
            <a:r>
              <a:rPr lang="zh-CN" altLang="en-US" dirty="0"/>
              <a:t>算法流程</a:t>
            </a:r>
          </a:p>
        </p:txBody>
      </p:sp>
      <p:pic>
        <p:nvPicPr>
          <p:cNvPr id="4" name="内容占位符 3">
            <a:extLst>
              <a:ext uri="{FF2B5EF4-FFF2-40B4-BE49-F238E27FC236}">
                <a16:creationId xmlns:a16="http://schemas.microsoft.com/office/drawing/2014/main" id="{822B444C-49AF-4029-AA41-4CA97374EBFA}"/>
              </a:ext>
            </a:extLst>
          </p:cNvPr>
          <p:cNvPicPr>
            <a:picLocks noGrp="1" noChangeAspect="1"/>
          </p:cNvPicPr>
          <p:nvPr>
            <p:ph idx="1"/>
          </p:nvPr>
        </p:nvPicPr>
        <p:blipFill>
          <a:blip r:embed="rId2"/>
          <a:stretch>
            <a:fillRect/>
          </a:stretch>
        </p:blipFill>
        <p:spPr>
          <a:xfrm>
            <a:off x="72180" y="1825625"/>
            <a:ext cx="7247040" cy="4351338"/>
          </a:xfrm>
          <a:prstGeom prst="rect">
            <a:avLst/>
          </a:prstGeom>
        </p:spPr>
      </p:pic>
      <p:pic>
        <p:nvPicPr>
          <p:cNvPr id="5" name="图片 4">
            <a:extLst>
              <a:ext uri="{FF2B5EF4-FFF2-40B4-BE49-F238E27FC236}">
                <a16:creationId xmlns:a16="http://schemas.microsoft.com/office/drawing/2014/main" id="{F7B96D97-77E9-4793-B9DD-B99E8E42F599}"/>
              </a:ext>
            </a:extLst>
          </p:cNvPr>
          <p:cNvPicPr>
            <a:picLocks noChangeAspect="1"/>
          </p:cNvPicPr>
          <p:nvPr/>
        </p:nvPicPr>
        <p:blipFill>
          <a:blip r:embed="rId3"/>
          <a:stretch>
            <a:fillRect/>
          </a:stretch>
        </p:blipFill>
        <p:spPr>
          <a:xfrm>
            <a:off x="5600487" y="101600"/>
            <a:ext cx="6519333" cy="2933700"/>
          </a:xfrm>
          <a:prstGeom prst="rect">
            <a:avLst/>
          </a:prstGeom>
        </p:spPr>
      </p:pic>
    </p:spTree>
    <p:extLst>
      <p:ext uri="{BB962C8B-B14F-4D97-AF65-F5344CB8AC3E}">
        <p14:creationId xmlns:p14="http://schemas.microsoft.com/office/powerpoint/2010/main" val="1724435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94471C-54CF-40B4-8FD7-8B5706107A4B}"/>
              </a:ext>
            </a:extLst>
          </p:cNvPr>
          <p:cNvSpPr>
            <a:spLocks noGrp="1"/>
          </p:cNvSpPr>
          <p:nvPr>
            <p:ph type="title"/>
          </p:nvPr>
        </p:nvSpPr>
        <p:spPr/>
        <p:txBody>
          <a:bodyPr/>
          <a:lstStyle/>
          <a:p>
            <a:r>
              <a:rPr lang="en-US" altLang="zh-CN" dirty="0"/>
              <a:t>When the model is wrong</a:t>
            </a:r>
            <a:endParaRPr lang="zh-CN" altLang="en-US" dirty="0"/>
          </a:p>
        </p:txBody>
      </p:sp>
      <p:sp>
        <p:nvSpPr>
          <p:cNvPr id="3" name="内容占位符 2">
            <a:extLst>
              <a:ext uri="{FF2B5EF4-FFF2-40B4-BE49-F238E27FC236}">
                <a16:creationId xmlns:a16="http://schemas.microsoft.com/office/drawing/2014/main" id="{1F7D95CE-9E2F-4ECC-BB7F-3D9CDEC54277}"/>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2666486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C0FDE-8D57-4CBA-973C-87686A3251BC}"/>
              </a:ext>
            </a:extLst>
          </p:cNvPr>
          <p:cNvSpPr>
            <a:spLocks noGrp="1"/>
          </p:cNvSpPr>
          <p:nvPr>
            <p:ph type="title"/>
          </p:nvPr>
        </p:nvSpPr>
        <p:spPr/>
        <p:txBody>
          <a:bodyPr/>
          <a:lstStyle/>
          <a:p>
            <a:r>
              <a:rPr lang="zh-CN" altLang="en-US" dirty="0"/>
              <a:t>如何从</a:t>
            </a:r>
            <a:r>
              <a:rPr lang="en-US" altLang="zh-CN" dirty="0"/>
              <a:t>experience </a:t>
            </a:r>
            <a:r>
              <a:rPr lang="zh-CN" altLang="en-US" dirty="0"/>
              <a:t>中选取样本</a:t>
            </a:r>
          </a:p>
        </p:txBody>
      </p:sp>
      <p:sp>
        <p:nvSpPr>
          <p:cNvPr id="3" name="内容占位符 2">
            <a:extLst>
              <a:ext uri="{FF2B5EF4-FFF2-40B4-BE49-F238E27FC236}">
                <a16:creationId xmlns:a16="http://schemas.microsoft.com/office/drawing/2014/main" id="{C0C08053-5353-4009-9633-157A9436EAD2}"/>
              </a:ext>
            </a:extLst>
          </p:cNvPr>
          <p:cNvSpPr>
            <a:spLocks noGrp="1"/>
          </p:cNvSpPr>
          <p:nvPr>
            <p:ph idx="1"/>
          </p:nvPr>
        </p:nvSpPr>
        <p:spPr/>
        <p:txBody>
          <a:bodyPr/>
          <a:lstStyle/>
          <a:p>
            <a:r>
              <a:rPr lang="zh-CN" altLang="en-US" dirty="0"/>
              <a:t>如何从</a:t>
            </a:r>
            <a:r>
              <a:rPr lang="en-US" altLang="zh-CN" dirty="0"/>
              <a:t>experience </a:t>
            </a:r>
            <a:r>
              <a:rPr lang="zh-CN" altLang="en-US" dirty="0"/>
              <a:t>中选取样本：</a:t>
            </a:r>
            <a:r>
              <a:rPr lang="en-US" altLang="zh-CN" dirty="0"/>
              <a:t>Prioritized sweeping</a:t>
            </a:r>
          </a:p>
          <a:p>
            <a:r>
              <a:rPr lang="en-US" altLang="zh-CN" dirty="0"/>
              <a:t>Expected  &amp; samples update</a:t>
            </a:r>
          </a:p>
          <a:p>
            <a:r>
              <a:rPr lang="en-US" altLang="zh-CN" dirty="0"/>
              <a:t>Trajectory sampling :</a:t>
            </a:r>
            <a:r>
              <a:rPr lang="zh-CN" altLang="en-US" dirty="0"/>
              <a:t>更新模型分布的方法</a:t>
            </a:r>
          </a:p>
        </p:txBody>
      </p:sp>
    </p:spTree>
    <p:extLst>
      <p:ext uri="{BB962C8B-B14F-4D97-AF65-F5344CB8AC3E}">
        <p14:creationId xmlns:p14="http://schemas.microsoft.com/office/powerpoint/2010/main" val="38570813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95291-5945-4492-81DE-7B218205F0D8}"/>
              </a:ext>
            </a:extLst>
          </p:cNvPr>
          <p:cNvSpPr>
            <a:spLocks noGrp="1"/>
          </p:cNvSpPr>
          <p:nvPr>
            <p:ph type="title"/>
          </p:nvPr>
        </p:nvSpPr>
        <p:spPr/>
        <p:txBody>
          <a:bodyPr/>
          <a:lstStyle/>
          <a:p>
            <a:r>
              <a:rPr lang="zh-CN" altLang="en-US" dirty="0"/>
              <a:t>实时动态规划</a:t>
            </a:r>
          </a:p>
        </p:txBody>
      </p:sp>
      <p:sp>
        <p:nvSpPr>
          <p:cNvPr id="3" name="内容占位符 2">
            <a:extLst>
              <a:ext uri="{FF2B5EF4-FFF2-40B4-BE49-F238E27FC236}">
                <a16:creationId xmlns:a16="http://schemas.microsoft.com/office/drawing/2014/main" id="{5FA92430-A65F-48F7-BB15-49213696B38A}"/>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2468761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F574F8-D39D-4515-A68B-4BBEDB2ACE76}"/>
              </a:ext>
            </a:extLst>
          </p:cNvPr>
          <p:cNvSpPr>
            <a:spLocks noGrp="1"/>
          </p:cNvSpPr>
          <p:nvPr>
            <p:ph type="title"/>
          </p:nvPr>
        </p:nvSpPr>
        <p:spPr/>
        <p:txBody>
          <a:bodyPr/>
          <a:lstStyle/>
          <a:p>
            <a:r>
              <a:rPr lang="en-US" altLang="zh-CN" dirty="0"/>
              <a:t>Planning at Decision Time</a:t>
            </a:r>
            <a:endParaRPr lang="zh-CN" altLang="en-US" dirty="0"/>
          </a:p>
        </p:txBody>
      </p:sp>
      <p:sp>
        <p:nvSpPr>
          <p:cNvPr id="3" name="内容占位符 2">
            <a:extLst>
              <a:ext uri="{FF2B5EF4-FFF2-40B4-BE49-F238E27FC236}">
                <a16:creationId xmlns:a16="http://schemas.microsoft.com/office/drawing/2014/main" id="{CDB6A09E-CBC0-4D51-A870-81B3ECD26FF3}"/>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6942286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A1688-9C65-47A5-8671-5DD17F69586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E32971F-FB01-4E0B-80DF-B51AA0FA638B}"/>
              </a:ext>
            </a:extLst>
          </p:cNvPr>
          <p:cNvSpPr>
            <a:spLocks noGrp="1"/>
          </p:cNvSpPr>
          <p:nvPr>
            <p:ph idx="1"/>
          </p:nvPr>
        </p:nvSpPr>
        <p:spPr/>
        <p:txBody>
          <a:bodyPr/>
          <a:lstStyle/>
          <a:p>
            <a:r>
              <a:rPr lang="zh-CN" altLang="en-US" dirty="0"/>
              <a:t>启发式搜索</a:t>
            </a:r>
            <a:endParaRPr lang="en-US" altLang="zh-CN" dirty="0"/>
          </a:p>
          <a:p>
            <a:r>
              <a:rPr lang="en-US" altLang="zh-CN" dirty="0"/>
              <a:t>Rollout </a:t>
            </a:r>
            <a:r>
              <a:rPr lang="zh-CN" altLang="en-US" dirty="0"/>
              <a:t>算法</a:t>
            </a:r>
            <a:endParaRPr lang="en-US" altLang="zh-CN" dirty="0"/>
          </a:p>
          <a:p>
            <a:r>
              <a:rPr lang="zh-CN" altLang="en-US" dirty="0"/>
              <a:t>蒙特卡洛树搜索</a:t>
            </a:r>
          </a:p>
        </p:txBody>
      </p:sp>
    </p:spTree>
    <p:extLst>
      <p:ext uri="{BB962C8B-B14F-4D97-AF65-F5344CB8AC3E}">
        <p14:creationId xmlns:p14="http://schemas.microsoft.com/office/powerpoint/2010/main" val="18737417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03EC3-F308-4FD3-8295-6E5C3EFA83AF}"/>
              </a:ext>
            </a:extLst>
          </p:cNvPr>
          <p:cNvSpPr>
            <a:spLocks noGrp="1"/>
          </p:cNvSpPr>
          <p:nvPr>
            <p:ph type="title"/>
          </p:nvPr>
        </p:nvSpPr>
        <p:spPr/>
        <p:txBody>
          <a:bodyPr/>
          <a:lstStyle/>
          <a:p>
            <a:r>
              <a:rPr lang="en-US" altLang="zh-CN" dirty="0"/>
              <a:t>Summary of tabular</a:t>
            </a:r>
            <a:endParaRPr lang="zh-CN" altLang="en-US" dirty="0"/>
          </a:p>
        </p:txBody>
      </p:sp>
      <p:sp>
        <p:nvSpPr>
          <p:cNvPr id="3" name="内容占位符 2">
            <a:extLst>
              <a:ext uri="{FF2B5EF4-FFF2-40B4-BE49-F238E27FC236}">
                <a16:creationId xmlns:a16="http://schemas.microsoft.com/office/drawing/2014/main" id="{DBBBDDE0-F600-470D-8C38-F7DC0F66D96B}"/>
              </a:ext>
            </a:extLst>
          </p:cNvPr>
          <p:cNvSpPr>
            <a:spLocks noGrp="1"/>
          </p:cNvSpPr>
          <p:nvPr>
            <p:ph idx="1"/>
          </p:nvPr>
        </p:nvSpPr>
        <p:spPr/>
        <p:txBody>
          <a:bodyPr/>
          <a:lstStyle/>
          <a:p>
            <a:r>
              <a:rPr lang="en-US" altLang="zh-CN" dirty="0"/>
              <a:t>DP TD MC n-step </a:t>
            </a:r>
            <a:r>
              <a:rPr lang="en-US" altLang="zh-CN" dirty="0" err="1"/>
              <a:t>planning+learning</a:t>
            </a:r>
            <a:endParaRPr lang="en-US" altLang="zh-CN" dirty="0"/>
          </a:p>
          <a:p>
            <a:endParaRPr lang="zh-CN" altLang="en-US" dirty="0"/>
          </a:p>
        </p:txBody>
      </p:sp>
      <p:pic>
        <p:nvPicPr>
          <p:cNvPr id="4" name="图片 3">
            <a:extLst>
              <a:ext uri="{FF2B5EF4-FFF2-40B4-BE49-F238E27FC236}">
                <a16:creationId xmlns:a16="http://schemas.microsoft.com/office/drawing/2014/main" id="{93BB03C8-32C8-42AF-B23F-7F9ED7AD5F79}"/>
              </a:ext>
            </a:extLst>
          </p:cNvPr>
          <p:cNvPicPr>
            <a:picLocks noChangeAspect="1"/>
          </p:cNvPicPr>
          <p:nvPr/>
        </p:nvPicPr>
        <p:blipFill>
          <a:blip r:embed="rId2"/>
          <a:stretch>
            <a:fillRect/>
          </a:stretch>
        </p:blipFill>
        <p:spPr>
          <a:xfrm>
            <a:off x="4914900" y="2373588"/>
            <a:ext cx="4813300" cy="3709424"/>
          </a:xfrm>
          <a:prstGeom prst="rect">
            <a:avLst/>
          </a:prstGeom>
        </p:spPr>
      </p:pic>
    </p:spTree>
    <p:extLst>
      <p:ext uri="{BB962C8B-B14F-4D97-AF65-F5344CB8AC3E}">
        <p14:creationId xmlns:p14="http://schemas.microsoft.com/office/powerpoint/2010/main" val="34038313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99C78-BC53-4FE8-A560-2F6B7E5B9E42}"/>
              </a:ext>
            </a:extLst>
          </p:cNvPr>
          <p:cNvSpPr>
            <a:spLocks noGrp="1"/>
          </p:cNvSpPr>
          <p:nvPr>
            <p:ph type="title"/>
          </p:nvPr>
        </p:nvSpPr>
        <p:spPr/>
        <p:txBody>
          <a:bodyPr/>
          <a:lstStyle/>
          <a:p>
            <a:r>
              <a:rPr lang="en-US" altLang="zh-CN" dirty="0"/>
              <a:t>3 approximation</a:t>
            </a:r>
            <a:endParaRPr lang="zh-CN" altLang="en-US" dirty="0"/>
          </a:p>
        </p:txBody>
      </p:sp>
      <p:sp>
        <p:nvSpPr>
          <p:cNvPr id="3" name="内容占位符 2">
            <a:extLst>
              <a:ext uri="{FF2B5EF4-FFF2-40B4-BE49-F238E27FC236}">
                <a16:creationId xmlns:a16="http://schemas.microsoft.com/office/drawing/2014/main" id="{8680B68A-2989-4DDD-9B0F-0A839898C3AA}"/>
              </a:ext>
            </a:extLst>
          </p:cNvPr>
          <p:cNvSpPr>
            <a:spLocks noGrp="1"/>
          </p:cNvSpPr>
          <p:nvPr>
            <p:ph idx="1"/>
          </p:nvPr>
        </p:nvSpPr>
        <p:spPr/>
        <p:txBody>
          <a:bodyPr/>
          <a:lstStyle/>
          <a:p>
            <a:r>
              <a:rPr lang="zh-CN" altLang="en-US" dirty="0"/>
              <a:t>从</a:t>
            </a:r>
            <a:r>
              <a:rPr lang="en-US" altLang="zh-CN" dirty="0"/>
              <a:t>online </a:t>
            </a:r>
            <a:r>
              <a:rPr lang="zh-CN" altLang="en-US" dirty="0"/>
              <a:t>开始， </a:t>
            </a:r>
            <a:r>
              <a:rPr lang="en-US" altLang="zh-CN" dirty="0"/>
              <a:t>online prediction</a:t>
            </a:r>
          </a:p>
          <a:p>
            <a:r>
              <a:rPr lang="en-US" altLang="zh-CN" dirty="0"/>
              <a:t>Online control</a:t>
            </a:r>
          </a:p>
          <a:p>
            <a:r>
              <a:rPr lang="en-US" altLang="zh-CN" dirty="0"/>
              <a:t>Offline </a:t>
            </a:r>
          </a:p>
          <a:p>
            <a:r>
              <a:rPr lang="en-US" altLang="zh-CN" dirty="0"/>
              <a:t>Eligibility trace</a:t>
            </a:r>
          </a:p>
          <a:p>
            <a:endParaRPr lang="en-US" altLang="zh-CN" dirty="0"/>
          </a:p>
          <a:p>
            <a:r>
              <a:rPr lang="en-US" altLang="zh-CN" dirty="0"/>
              <a:t>V(s) -&gt; v(</a:t>
            </a:r>
            <a:r>
              <a:rPr lang="en-US" altLang="zh-CN" dirty="0" err="1"/>
              <a:t>s,w</a:t>
            </a:r>
            <a:r>
              <a:rPr lang="en-US" altLang="zh-CN" dirty="0"/>
              <a:t>)</a:t>
            </a:r>
          </a:p>
        </p:txBody>
      </p:sp>
    </p:spTree>
    <p:extLst>
      <p:ext uri="{BB962C8B-B14F-4D97-AF65-F5344CB8AC3E}">
        <p14:creationId xmlns:p14="http://schemas.microsoft.com/office/powerpoint/2010/main" val="36824230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2BD2D8-8559-4B21-B1D0-8E43D3D05C29}"/>
              </a:ext>
            </a:extLst>
          </p:cNvPr>
          <p:cNvSpPr>
            <a:spLocks noGrp="1"/>
          </p:cNvSpPr>
          <p:nvPr>
            <p:ph type="title"/>
          </p:nvPr>
        </p:nvSpPr>
        <p:spPr/>
        <p:txBody>
          <a:bodyPr/>
          <a:lstStyle/>
          <a:p>
            <a:r>
              <a:rPr lang="en-US" altLang="zh-CN" dirty="0"/>
              <a:t>On-policy prediction with approximation</a:t>
            </a:r>
            <a:endParaRPr lang="zh-CN" altLang="en-US" dirty="0"/>
          </a:p>
        </p:txBody>
      </p:sp>
      <p:sp>
        <p:nvSpPr>
          <p:cNvPr id="3" name="内容占位符 2">
            <a:extLst>
              <a:ext uri="{FF2B5EF4-FFF2-40B4-BE49-F238E27FC236}">
                <a16:creationId xmlns:a16="http://schemas.microsoft.com/office/drawing/2014/main" id="{9F49E3C1-3829-4AE3-98EC-FFCB8AF0B45E}"/>
              </a:ext>
            </a:extLst>
          </p:cNvPr>
          <p:cNvSpPr>
            <a:spLocks noGrp="1"/>
          </p:cNvSpPr>
          <p:nvPr>
            <p:ph idx="1"/>
          </p:nvPr>
        </p:nvSpPr>
        <p:spPr/>
        <p:txBody>
          <a:bodyPr/>
          <a:lstStyle/>
          <a:p>
            <a:r>
              <a:rPr lang="zh-CN" altLang="en-US" dirty="0"/>
              <a:t>从已知策略产生的数据中估计值函数，但是是值函数的参数</a:t>
            </a:r>
            <a:endParaRPr lang="en-US" altLang="zh-CN" dirty="0"/>
          </a:p>
          <a:p>
            <a:endParaRPr lang="zh-CN" altLang="en-US" dirty="0"/>
          </a:p>
        </p:txBody>
      </p:sp>
      <p:pic>
        <p:nvPicPr>
          <p:cNvPr id="4" name="图片 3">
            <a:extLst>
              <a:ext uri="{FF2B5EF4-FFF2-40B4-BE49-F238E27FC236}">
                <a16:creationId xmlns:a16="http://schemas.microsoft.com/office/drawing/2014/main" id="{28969113-B6F3-454D-AB77-D6CFEA92EC05}"/>
              </a:ext>
            </a:extLst>
          </p:cNvPr>
          <p:cNvPicPr>
            <a:picLocks noChangeAspect="1"/>
          </p:cNvPicPr>
          <p:nvPr/>
        </p:nvPicPr>
        <p:blipFill>
          <a:blip r:embed="rId3"/>
          <a:stretch>
            <a:fillRect/>
          </a:stretch>
        </p:blipFill>
        <p:spPr>
          <a:xfrm>
            <a:off x="1202715" y="2757487"/>
            <a:ext cx="7736498" cy="1827213"/>
          </a:xfrm>
          <a:prstGeom prst="rect">
            <a:avLst/>
          </a:prstGeom>
        </p:spPr>
      </p:pic>
    </p:spTree>
    <p:extLst>
      <p:ext uri="{BB962C8B-B14F-4D97-AF65-F5344CB8AC3E}">
        <p14:creationId xmlns:p14="http://schemas.microsoft.com/office/powerpoint/2010/main" val="3779065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E92598-72D8-4E4D-8161-CB5AAAE5091F}"/>
              </a:ext>
            </a:extLst>
          </p:cNvPr>
          <p:cNvSpPr>
            <a:spLocks noGrp="1"/>
          </p:cNvSpPr>
          <p:nvPr>
            <p:ph type="title"/>
          </p:nvPr>
        </p:nvSpPr>
        <p:spPr/>
        <p:txBody>
          <a:bodyPr/>
          <a:lstStyle/>
          <a:p>
            <a:r>
              <a:rPr lang="en-US" altLang="zh-CN" dirty="0"/>
              <a:t>Value Iteration</a:t>
            </a:r>
            <a:endParaRPr lang="zh-CN" altLang="en-US" dirty="0"/>
          </a:p>
        </p:txBody>
      </p:sp>
      <p:pic>
        <p:nvPicPr>
          <p:cNvPr id="4" name="内容占位符 3">
            <a:extLst>
              <a:ext uri="{FF2B5EF4-FFF2-40B4-BE49-F238E27FC236}">
                <a16:creationId xmlns:a16="http://schemas.microsoft.com/office/drawing/2014/main" id="{FA48D17C-2465-41AE-813F-6CB5D9BBCE99}"/>
              </a:ext>
            </a:extLst>
          </p:cNvPr>
          <p:cNvPicPr>
            <a:picLocks noGrp="1" noChangeAspect="1"/>
          </p:cNvPicPr>
          <p:nvPr>
            <p:ph idx="1"/>
          </p:nvPr>
        </p:nvPicPr>
        <p:blipFill>
          <a:blip r:embed="rId3"/>
          <a:stretch>
            <a:fillRect/>
          </a:stretch>
        </p:blipFill>
        <p:spPr>
          <a:xfrm>
            <a:off x="2764155" y="1489572"/>
            <a:ext cx="6663690" cy="1313761"/>
          </a:xfrm>
          <a:prstGeom prst="rect">
            <a:avLst/>
          </a:prstGeom>
        </p:spPr>
      </p:pic>
      <p:pic>
        <p:nvPicPr>
          <p:cNvPr id="5" name="图片 4">
            <a:extLst>
              <a:ext uri="{FF2B5EF4-FFF2-40B4-BE49-F238E27FC236}">
                <a16:creationId xmlns:a16="http://schemas.microsoft.com/office/drawing/2014/main" id="{34714A95-3F8A-4B0E-BB47-06E921009CB8}"/>
              </a:ext>
            </a:extLst>
          </p:cNvPr>
          <p:cNvPicPr>
            <a:picLocks noChangeAspect="1"/>
          </p:cNvPicPr>
          <p:nvPr/>
        </p:nvPicPr>
        <p:blipFill>
          <a:blip r:embed="rId4"/>
          <a:stretch>
            <a:fillRect/>
          </a:stretch>
        </p:blipFill>
        <p:spPr>
          <a:xfrm>
            <a:off x="1802606" y="2938595"/>
            <a:ext cx="8586787" cy="3919405"/>
          </a:xfrm>
          <a:prstGeom prst="rect">
            <a:avLst/>
          </a:prstGeom>
        </p:spPr>
      </p:pic>
    </p:spTree>
    <p:extLst>
      <p:ext uri="{BB962C8B-B14F-4D97-AF65-F5344CB8AC3E}">
        <p14:creationId xmlns:p14="http://schemas.microsoft.com/office/powerpoint/2010/main" val="39276552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DEE68D-CF6C-4760-9703-A19FC2289EA5}"/>
              </a:ext>
            </a:extLst>
          </p:cNvPr>
          <p:cNvSpPr>
            <a:spLocks noGrp="1"/>
          </p:cNvSpPr>
          <p:nvPr>
            <p:ph type="title"/>
          </p:nvPr>
        </p:nvSpPr>
        <p:spPr/>
        <p:txBody>
          <a:bodyPr/>
          <a:lstStyle/>
          <a:p>
            <a:r>
              <a:rPr lang="en-US" altLang="zh-CN" dirty="0"/>
              <a:t>3.2</a:t>
            </a:r>
            <a:r>
              <a:rPr lang="zh-CN" altLang="en-US" dirty="0"/>
              <a:t>目标函数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4CEACEA-6CD9-4464-9E2B-935BBA582412}"/>
                  </a:ext>
                </a:extLst>
              </p:cNvPr>
              <p:cNvSpPr>
                <a:spLocks noGrp="1"/>
              </p:cNvSpPr>
              <p:nvPr>
                <p:ph idx="1"/>
              </p:nvPr>
            </p:nvSpPr>
            <p:spPr/>
            <p:txBody>
              <a:bodyPr/>
              <a:lstStyle/>
              <a:p>
                <a14:m>
                  <m:oMath xmlns:m="http://schemas.openxmlformats.org/officeDocument/2006/math">
                    <m:acc>
                      <m:accPr>
                        <m:chr m:val="̅"/>
                        <m:ctrlPr>
                          <a:rPr lang="en-US" altLang="zh-CN" b="0" i="1" smtClean="0">
                            <a:latin typeface="Cambria Math" panose="02040503050406030204" pitchFamily="18" charset="0"/>
                          </a:rPr>
                        </m:ctrlPr>
                      </m:acc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𝑉𝐸</m:t>
                            </m:r>
                          </m:e>
                          <m:e/>
                        </m:eqArr>
                      </m:e>
                    </m:acc>
                  </m:oMath>
                </a14:m>
                <a:endParaRPr lang="zh-CN" altLang="en-US" dirty="0"/>
              </a:p>
            </p:txBody>
          </p:sp>
        </mc:Choice>
        <mc:Fallback xmlns="">
          <p:sp>
            <p:nvSpPr>
              <p:cNvPr id="3" name="内容占位符 2">
                <a:extLst>
                  <a:ext uri="{FF2B5EF4-FFF2-40B4-BE49-F238E27FC236}">
                    <a16:creationId xmlns:a16="http://schemas.microsoft.com/office/drawing/2014/main" id="{74CEACEA-6CD9-4464-9E2B-935BBA582412}"/>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02492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685155-00BE-42E3-9D18-6EF011179A42}"/>
              </a:ext>
            </a:extLst>
          </p:cNvPr>
          <p:cNvSpPr>
            <a:spLocks noGrp="1"/>
          </p:cNvSpPr>
          <p:nvPr>
            <p:ph type="title"/>
          </p:nvPr>
        </p:nvSpPr>
        <p:spPr/>
        <p:txBody>
          <a:bodyPr/>
          <a:lstStyle/>
          <a:p>
            <a:r>
              <a:rPr lang="en-US" altLang="zh-CN" dirty="0"/>
              <a:t>3.2 </a:t>
            </a:r>
            <a:r>
              <a:rPr lang="zh-CN" altLang="en-US" dirty="0"/>
              <a:t>求解：梯度 半梯度</a:t>
            </a:r>
          </a:p>
        </p:txBody>
      </p:sp>
      <p:sp>
        <p:nvSpPr>
          <p:cNvPr id="3" name="内容占位符 2">
            <a:extLst>
              <a:ext uri="{FF2B5EF4-FFF2-40B4-BE49-F238E27FC236}">
                <a16:creationId xmlns:a16="http://schemas.microsoft.com/office/drawing/2014/main" id="{5BB71863-51D3-4F63-AFAB-CCEAA51781CC}"/>
              </a:ext>
            </a:extLst>
          </p:cNvPr>
          <p:cNvSpPr>
            <a:spLocks noGrp="1"/>
          </p:cNvSpPr>
          <p:nvPr>
            <p:ph idx="1"/>
          </p:nvPr>
        </p:nvSpPr>
        <p:spPr/>
        <p:txBody>
          <a:bodyPr/>
          <a:lstStyle/>
          <a:p>
            <a:r>
              <a:rPr lang="zh-CN" altLang="en-US" dirty="0"/>
              <a:t>梯度是什么</a:t>
            </a:r>
            <a:endParaRPr lang="en-US" altLang="zh-CN" dirty="0"/>
          </a:p>
          <a:p>
            <a:r>
              <a:rPr lang="zh-CN" altLang="en-US" dirty="0"/>
              <a:t>有哪些局限</a:t>
            </a:r>
            <a:endParaRPr lang="en-US" altLang="zh-CN" dirty="0"/>
          </a:p>
          <a:p>
            <a:r>
              <a:rPr lang="zh-CN" altLang="en-US" dirty="0"/>
              <a:t>半梯度的定义</a:t>
            </a:r>
            <a:endParaRPr lang="en-US" altLang="zh-CN" dirty="0"/>
          </a:p>
          <a:p>
            <a:r>
              <a:rPr lang="zh-CN" altLang="en-US" dirty="0"/>
              <a:t>半梯度有什么地方是不严谨的</a:t>
            </a:r>
          </a:p>
        </p:txBody>
      </p:sp>
    </p:spTree>
    <p:extLst>
      <p:ext uri="{BB962C8B-B14F-4D97-AF65-F5344CB8AC3E}">
        <p14:creationId xmlns:p14="http://schemas.microsoft.com/office/powerpoint/2010/main" val="38085218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73E3D-7348-4FA5-B88D-84943E07F17F}"/>
              </a:ext>
            </a:extLst>
          </p:cNvPr>
          <p:cNvSpPr>
            <a:spLocks noGrp="1"/>
          </p:cNvSpPr>
          <p:nvPr>
            <p:ph type="title"/>
          </p:nvPr>
        </p:nvSpPr>
        <p:spPr/>
        <p:txBody>
          <a:bodyPr/>
          <a:lstStyle/>
          <a:p>
            <a:r>
              <a:rPr lang="zh-CN" altLang="en-US" dirty="0"/>
              <a:t>函数的形式</a:t>
            </a:r>
          </a:p>
        </p:txBody>
      </p:sp>
      <p:sp>
        <p:nvSpPr>
          <p:cNvPr id="3" name="内容占位符 2">
            <a:extLst>
              <a:ext uri="{FF2B5EF4-FFF2-40B4-BE49-F238E27FC236}">
                <a16:creationId xmlns:a16="http://schemas.microsoft.com/office/drawing/2014/main" id="{0DC67A4F-9FB8-4181-A93A-A84848670E4F}"/>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9700701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66C51-149F-4506-9296-2D693A88364F}"/>
              </a:ext>
            </a:extLst>
          </p:cNvPr>
          <p:cNvSpPr>
            <a:spLocks noGrp="1"/>
          </p:cNvSpPr>
          <p:nvPr>
            <p:ph type="title"/>
          </p:nvPr>
        </p:nvSpPr>
        <p:spPr/>
        <p:txBody>
          <a:bodyPr/>
          <a:lstStyle/>
          <a:p>
            <a:r>
              <a:rPr lang="zh-CN" altLang="en-US" dirty="0"/>
              <a:t>特征的组成</a:t>
            </a:r>
          </a:p>
        </p:txBody>
      </p:sp>
      <p:sp>
        <p:nvSpPr>
          <p:cNvPr id="3" name="内容占位符 2">
            <a:extLst>
              <a:ext uri="{FF2B5EF4-FFF2-40B4-BE49-F238E27FC236}">
                <a16:creationId xmlns:a16="http://schemas.microsoft.com/office/drawing/2014/main" id="{DBCBE0E0-C721-4D13-8595-96A31DB268B0}"/>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395827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A29CD-F69D-4991-9CC8-527341396AA3}"/>
              </a:ext>
            </a:extLst>
          </p:cNvPr>
          <p:cNvSpPr>
            <a:spLocks noGrp="1"/>
          </p:cNvSpPr>
          <p:nvPr>
            <p:ph type="title"/>
          </p:nvPr>
        </p:nvSpPr>
        <p:spPr/>
        <p:txBody>
          <a:bodyPr/>
          <a:lstStyle/>
          <a:p>
            <a:r>
              <a:rPr lang="zh-CN" altLang="en-US" dirty="0"/>
              <a:t>非线性</a:t>
            </a:r>
          </a:p>
        </p:txBody>
      </p:sp>
      <p:sp>
        <p:nvSpPr>
          <p:cNvPr id="3" name="内容占位符 2">
            <a:extLst>
              <a:ext uri="{FF2B5EF4-FFF2-40B4-BE49-F238E27FC236}">
                <a16:creationId xmlns:a16="http://schemas.microsoft.com/office/drawing/2014/main" id="{D8AC5A1E-56BE-4C54-AD78-E9E49FB6D9FE}"/>
              </a:ext>
            </a:extLst>
          </p:cNvPr>
          <p:cNvSpPr>
            <a:spLocks noGrp="1"/>
          </p:cNvSpPr>
          <p:nvPr>
            <p:ph idx="1"/>
          </p:nvPr>
        </p:nvSpPr>
        <p:spPr/>
        <p:txBody>
          <a:bodyPr/>
          <a:lstStyle/>
          <a:p>
            <a:r>
              <a:rPr lang="en-US" altLang="zh-CN" dirty="0"/>
              <a:t>ANN</a:t>
            </a:r>
            <a:endParaRPr lang="zh-CN" altLang="en-US" dirty="0"/>
          </a:p>
        </p:txBody>
      </p:sp>
    </p:spTree>
    <p:extLst>
      <p:ext uri="{BB962C8B-B14F-4D97-AF65-F5344CB8AC3E}">
        <p14:creationId xmlns:p14="http://schemas.microsoft.com/office/powerpoint/2010/main" val="29088142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7A65F7-347E-45E7-8C7E-BC07DA19FC7A}"/>
              </a:ext>
            </a:extLst>
          </p:cNvPr>
          <p:cNvSpPr>
            <a:spLocks noGrp="1"/>
          </p:cNvSpPr>
          <p:nvPr>
            <p:ph type="title"/>
          </p:nvPr>
        </p:nvSpPr>
        <p:spPr/>
        <p:txBody>
          <a:bodyPr/>
          <a:lstStyle/>
          <a:p>
            <a:r>
              <a:rPr lang="en-US" altLang="zh-CN" dirty="0"/>
              <a:t>LSTD</a:t>
            </a:r>
            <a:endParaRPr lang="zh-CN" altLang="en-US" dirty="0"/>
          </a:p>
        </p:txBody>
      </p:sp>
      <p:sp>
        <p:nvSpPr>
          <p:cNvPr id="3" name="内容占位符 2">
            <a:extLst>
              <a:ext uri="{FF2B5EF4-FFF2-40B4-BE49-F238E27FC236}">
                <a16:creationId xmlns:a16="http://schemas.microsoft.com/office/drawing/2014/main" id="{47D14311-FFCA-45D0-8B79-CF78AAB01179}"/>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7099121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7F509-5D99-437B-9FAD-E8B32376AA7C}"/>
              </a:ext>
            </a:extLst>
          </p:cNvPr>
          <p:cNvSpPr>
            <a:spLocks noGrp="1"/>
          </p:cNvSpPr>
          <p:nvPr>
            <p:ph type="title"/>
          </p:nvPr>
        </p:nvSpPr>
        <p:spPr/>
        <p:txBody>
          <a:bodyPr/>
          <a:lstStyle/>
          <a:p>
            <a:r>
              <a:rPr lang="zh-CN" altLang="en-US" dirty="0"/>
              <a:t>其它</a:t>
            </a:r>
          </a:p>
        </p:txBody>
      </p:sp>
      <p:sp>
        <p:nvSpPr>
          <p:cNvPr id="3" name="内容占位符 2">
            <a:extLst>
              <a:ext uri="{FF2B5EF4-FFF2-40B4-BE49-F238E27FC236}">
                <a16:creationId xmlns:a16="http://schemas.microsoft.com/office/drawing/2014/main" id="{CBAC7829-1C56-4D5A-BEDE-F63670B79E96}"/>
              </a:ext>
            </a:extLst>
          </p:cNvPr>
          <p:cNvSpPr>
            <a:spLocks noGrp="1"/>
          </p:cNvSpPr>
          <p:nvPr>
            <p:ph idx="1"/>
          </p:nvPr>
        </p:nvSpPr>
        <p:spPr/>
        <p:txBody>
          <a:bodyPr/>
          <a:lstStyle/>
          <a:p>
            <a:r>
              <a:rPr lang="en-US" altLang="zh-CN" dirty="0"/>
              <a:t>Memory based</a:t>
            </a:r>
          </a:p>
          <a:p>
            <a:endParaRPr lang="en-US" altLang="zh-CN" dirty="0"/>
          </a:p>
          <a:p>
            <a:r>
              <a:rPr lang="en-US" altLang="zh-CN" dirty="0"/>
              <a:t>Kernel based</a:t>
            </a:r>
          </a:p>
          <a:p>
            <a:endParaRPr lang="en-US" altLang="zh-CN" dirty="0"/>
          </a:p>
          <a:p>
            <a:r>
              <a:rPr lang="en-US" altLang="zh-CN" dirty="0"/>
              <a:t>Interest and  emphasis</a:t>
            </a:r>
            <a:endParaRPr lang="zh-CN" altLang="en-US" dirty="0"/>
          </a:p>
        </p:txBody>
      </p:sp>
    </p:spTree>
    <p:extLst>
      <p:ext uri="{BB962C8B-B14F-4D97-AF65-F5344CB8AC3E}">
        <p14:creationId xmlns:p14="http://schemas.microsoft.com/office/powerpoint/2010/main" val="42359085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EF8E4-9343-4C5C-9E6C-BA9BA058E308}"/>
              </a:ext>
            </a:extLst>
          </p:cNvPr>
          <p:cNvSpPr>
            <a:spLocks noGrp="1"/>
          </p:cNvSpPr>
          <p:nvPr>
            <p:ph type="title"/>
          </p:nvPr>
        </p:nvSpPr>
        <p:spPr/>
        <p:txBody>
          <a:bodyPr/>
          <a:lstStyle/>
          <a:p>
            <a:r>
              <a:rPr lang="en-US" altLang="zh-CN" dirty="0"/>
              <a:t>On policy control</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6A7800-7D46-489F-8E09-F8DAC6E2DA59}"/>
                  </a:ext>
                </a:extLst>
              </p:cNvPr>
              <p:cNvSpPr>
                <a:spLocks noGrp="1"/>
              </p:cNvSpPr>
              <p:nvPr>
                <p:ph idx="1"/>
              </p:nvPr>
            </p:nvSpPr>
            <p:spPr/>
            <p:txBody>
              <a:bodyPr/>
              <a:lstStyle/>
              <a:p>
                <a:r>
                  <a:rPr lang="zh-CN" altLang="en-US" dirty="0"/>
                  <a:t>估计函数</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endParaRPr lang="en-US" altLang="zh-CN" dirty="0"/>
              </a:p>
              <a:p>
                <a:r>
                  <a:rPr lang="en-US" altLang="zh-CN" dirty="0"/>
                  <a:t>Episodic </a:t>
                </a:r>
                <a:r>
                  <a:rPr lang="zh-CN" altLang="en-US" dirty="0"/>
                  <a:t>问题中可以将半梯度直接推广</a:t>
                </a:r>
                <a:endParaRPr lang="en-US" altLang="zh-CN" dirty="0"/>
              </a:p>
              <a:p>
                <a:r>
                  <a:rPr lang="en-US" altLang="zh-CN" dirty="0"/>
                  <a:t>Continuing</a:t>
                </a:r>
                <a:r>
                  <a:rPr lang="zh-CN" altLang="en-US" dirty="0"/>
                  <a:t>问题中则需要定义新的回报</a:t>
                </a:r>
                <a:endParaRPr lang="en-US" altLang="zh-CN" dirty="0"/>
              </a:p>
              <a:p>
                <a:endParaRPr lang="en-US" altLang="zh-CN" dirty="0"/>
              </a:p>
              <a:p>
                <a:r>
                  <a:rPr lang="zh-CN" altLang="en-US" dirty="0"/>
                  <a:t>那么如何推广</a:t>
                </a:r>
                <a:endParaRPr lang="en-US" altLang="zh-CN" dirty="0"/>
              </a:p>
              <a:p>
                <a:r>
                  <a:rPr lang="zh-CN" altLang="en-US" dirty="0"/>
                  <a:t>有什么局限</a:t>
                </a:r>
                <a:endParaRPr lang="en-US" altLang="zh-CN" dirty="0"/>
              </a:p>
              <a:p>
                <a:r>
                  <a:rPr lang="zh-CN" altLang="en-US" dirty="0"/>
                  <a:t>如何定义新的回报</a:t>
                </a:r>
                <a:endParaRPr lang="en-US" altLang="zh-CN" dirty="0"/>
              </a:p>
              <a:p>
                <a:r>
                  <a:rPr lang="zh-CN" altLang="en-US" dirty="0"/>
                  <a:t>会有哪些意想不到的效果</a:t>
                </a:r>
              </a:p>
            </p:txBody>
          </p:sp>
        </mc:Choice>
        <mc:Fallback xmlns="">
          <p:sp>
            <p:nvSpPr>
              <p:cNvPr id="3" name="内容占位符 2">
                <a:extLst>
                  <a:ext uri="{FF2B5EF4-FFF2-40B4-BE49-F238E27FC236}">
                    <a16:creationId xmlns:a16="http://schemas.microsoft.com/office/drawing/2014/main" id="{696A7800-7D46-489F-8E09-F8DAC6E2DA5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40675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52EBC3-E5FF-45A3-A2DD-1F4DAC73FA6C}"/>
              </a:ext>
            </a:extLst>
          </p:cNvPr>
          <p:cNvSpPr>
            <a:spLocks noGrp="1"/>
          </p:cNvSpPr>
          <p:nvPr>
            <p:ph type="title"/>
          </p:nvPr>
        </p:nvSpPr>
        <p:spPr/>
        <p:txBody>
          <a:bodyPr/>
          <a:lstStyle/>
          <a:p>
            <a:r>
              <a:rPr lang="en-US" altLang="zh-CN" dirty="0"/>
              <a:t>Episodic semi-gradient control</a:t>
            </a:r>
            <a:endParaRPr lang="zh-CN" altLang="en-US" dirty="0"/>
          </a:p>
        </p:txBody>
      </p:sp>
      <p:sp>
        <p:nvSpPr>
          <p:cNvPr id="3" name="内容占位符 2">
            <a:extLst>
              <a:ext uri="{FF2B5EF4-FFF2-40B4-BE49-F238E27FC236}">
                <a16:creationId xmlns:a16="http://schemas.microsoft.com/office/drawing/2014/main" id="{EF743B6D-B690-40CE-963C-1BC35DCFCD77}"/>
              </a:ext>
            </a:extLst>
          </p:cNvPr>
          <p:cNvSpPr>
            <a:spLocks noGrp="1"/>
          </p:cNvSpPr>
          <p:nvPr>
            <p:ph idx="1"/>
          </p:nvPr>
        </p:nvSpPr>
        <p:spPr/>
        <p:txBody>
          <a:bodyPr/>
          <a:lstStyle/>
          <a:p>
            <a:r>
              <a:rPr lang="en-US" altLang="zh-CN" dirty="0"/>
              <a:t>One step </a:t>
            </a:r>
            <a:r>
              <a:rPr lang="en-US" altLang="zh-CN" dirty="0" err="1"/>
              <a:t>sarsa</a:t>
            </a:r>
            <a:endParaRPr lang="en-US" altLang="zh-CN" dirty="0"/>
          </a:p>
          <a:p>
            <a:endParaRPr lang="zh-CN" altLang="en-US" dirty="0"/>
          </a:p>
        </p:txBody>
      </p:sp>
      <p:pic>
        <p:nvPicPr>
          <p:cNvPr id="5" name="图片 4">
            <a:extLst>
              <a:ext uri="{FF2B5EF4-FFF2-40B4-BE49-F238E27FC236}">
                <a16:creationId xmlns:a16="http://schemas.microsoft.com/office/drawing/2014/main" id="{35F4EA7D-653E-4E04-ACF2-987AF0A54AD0}"/>
              </a:ext>
            </a:extLst>
          </p:cNvPr>
          <p:cNvPicPr>
            <a:picLocks noChangeAspect="1"/>
          </p:cNvPicPr>
          <p:nvPr/>
        </p:nvPicPr>
        <p:blipFill>
          <a:blip r:embed="rId3"/>
          <a:stretch>
            <a:fillRect/>
          </a:stretch>
        </p:blipFill>
        <p:spPr>
          <a:xfrm>
            <a:off x="4410075" y="1754187"/>
            <a:ext cx="7486650" cy="714375"/>
          </a:xfrm>
          <a:prstGeom prst="rect">
            <a:avLst/>
          </a:prstGeom>
        </p:spPr>
      </p:pic>
      <p:pic>
        <p:nvPicPr>
          <p:cNvPr id="6" name="图片 5">
            <a:extLst>
              <a:ext uri="{FF2B5EF4-FFF2-40B4-BE49-F238E27FC236}">
                <a16:creationId xmlns:a16="http://schemas.microsoft.com/office/drawing/2014/main" id="{22896BF2-78DE-4A9C-955A-6A45162FCAD0}"/>
              </a:ext>
            </a:extLst>
          </p:cNvPr>
          <p:cNvPicPr>
            <a:picLocks noChangeAspect="1"/>
          </p:cNvPicPr>
          <p:nvPr/>
        </p:nvPicPr>
        <p:blipFill>
          <a:blip r:embed="rId4"/>
          <a:stretch>
            <a:fillRect/>
          </a:stretch>
        </p:blipFill>
        <p:spPr>
          <a:xfrm>
            <a:off x="2578099" y="2468563"/>
            <a:ext cx="8023225" cy="4278460"/>
          </a:xfrm>
          <a:prstGeom prst="rect">
            <a:avLst/>
          </a:prstGeom>
        </p:spPr>
      </p:pic>
    </p:spTree>
    <p:extLst>
      <p:ext uri="{BB962C8B-B14F-4D97-AF65-F5344CB8AC3E}">
        <p14:creationId xmlns:p14="http://schemas.microsoft.com/office/powerpoint/2010/main" val="31373463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C4BA14B-A32E-4A7C-A46F-88FA4CA008A6}"/>
              </a:ext>
            </a:extLst>
          </p:cNvPr>
          <p:cNvPicPr>
            <a:picLocks noChangeAspect="1"/>
          </p:cNvPicPr>
          <p:nvPr/>
        </p:nvPicPr>
        <p:blipFill>
          <a:blip r:embed="rId3"/>
          <a:stretch>
            <a:fillRect/>
          </a:stretch>
        </p:blipFill>
        <p:spPr>
          <a:xfrm>
            <a:off x="1109662" y="513556"/>
            <a:ext cx="7839075" cy="514350"/>
          </a:xfrm>
          <a:prstGeom prst="rect">
            <a:avLst/>
          </a:prstGeom>
        </p:spPr>
      </p:pic>
      <p:pic>
        <p:nvPicPr>
          <p:cNvPr id="5" name="图片 4">
            <a:extLst>
              <a:ext uri="{FF2B5EF4-FFF2-40B4-BE49-F238E27FC236}">
                <a16:creationId xmlns:a16="http://schemas.microsoft.com/office/drawing/2014/main" id="{CB6F8B83-788C-4F51-8E1C-751C2CFB3FCF}"/>
              </a:ext>
            </a:extLst>
          </p:cNvPr>
          <p:cNvPicPr>
            <a:picLocks noChangeAspect="1"/>
          </p:cNvPicPr>
          <p:nvPr/>
        </p:nvPicPr>
        <p:blipFill>
          <a:blip r:embed="rId4"/>
          <a:stretch>
            <a:fillRect/>
          </a:stretch>
        </p:blipFill>
        <p:spPr>
          <a:xfrm>
            <a:off x="1000125" y="1027906"/>
            <a:ext cx="8743950" cy="561975"/>
          </a:xfrm>
          <a:prstGeom prst="rect">
            <a:avLst/>
          </a:prstGeom>
        </p:spPr>
      </p:pic>
      <p:pic>
        <p:nvPicPr>
          <p:cNvPr id="6" name="图片 5">
            <a:extLst>
              <a:ext uri="{FF2B5EF4-FFF2-40B4-BE49-F238E27FC236}">
                <a16:creationId xmlns:a16="http://schemas.microsoft.com/office/drawing/2014/main" id="{122B5B8D-6AD3-421F-9173-05EABFABC2E3}"/>
              </a:ext>
            </a:extLst>
          </p:cNvPr>
          <p:cNvPicPr>
            <a:picLocks noChangeAspect="1"/>
          </p:cNvPicPr>
          <p:nvPr/>
        </p:nvPicPr>
        <p:blipFill>
          <a:blip r:embed="rId5"/>
          <a:stretch>
            <a:fillRect/>
          </a:stretch>
        </p:blipFill>
        <p:spPr>
          <a:xfrm>
            <a:off x="0" y="2104230"/>
            <a:ext cx="6013954" cy="4753769"/>
          </a:xfrm>
          <a:prstGeom prst="rect">
            <a:avLst/>
          </a:prstGeom>
        </p:spPr>
      </p:pic>
      <p:pic>
        <p:nvPicPr>
          <p:cNvPr id="7" name="内容占位符 4">
            <a:extLst>
              <a:ext uri="{FF2B5EF4-FFF2-40B4-BE49-F238E27FC236}">
                <a16:creationId xmlns:a16="http://schemas.microsoft.com/office/drawing/2014/main" id="{B6D6B922-A1E9-46A5-85C4-925A05D3FD84}"/>
              </a:ext>
            </a:extLst>
          </p:cNvPr>
          <p:cNvPicPr>
            <a:picLocks noChangeAspect="1"/>
          </p:cNvPicPr>
          <p:nvPr/>
        </p:nvPicPr>
        <p:blipFill>
          <a:blip r:embed="rId6"/>
          <a:stretch>
            <a:fillRect/>
          </a:stretch>
        </p:blipFill>
        <p:spPr>
          <a:xfrm>
            <a:off x="5800360" y="2145505"/>
            <a:ext cx="5630705" cy="4593961"/>
          </a:xfrm>
          <a:prstGeom prst="rect">
            <a:avLst/>
          </a:prstGeom>
        </p:spPr>
      </p:pic>
    </p:spTree>
    <p:extLst>
      <p:ext uri="{BB962C8B-B14F-4D97-AF65-F5344CB8AC3E}">
        <p14:creationId xmlns:p14="http://schemas.microsoft.com/office/powerpoint/2010/main" val="1038428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52038B-EC76-4452-B0CB-1E94923A50F0}"/>
              </a:ext>
            </a:extLst>
          </p:cNvPr>
          <p:cNvSpPr>
            <a:spLocks noGrp="1"/>
          </p:cNvSpPr>
          <p:nvPr>
            <p:ph type="title"/>
          </p:nvPr>
        </p:nvSpPr>
        <p:spPr/>
        <p:txBody>
          <a:bodyPr/>
          <a:lstStyle/>
          <a:p>
            <a:r>
              <a:rPr lang="en-US" altLang="zh-CN" dirty="0"/>
              <a:t>Asynchronous Dynamic Programming</a:t>
            </a:r>
            <a:endParaRPr lang="zh-CN" altLang="en-US" dirty="0"/>
          </a:p>
        </p:txBody>
      </p:sp>
      <p:sp>
        <p:nvSpPr>
          <p:cNvPr id="3" name="内容占位符 2">
            <a:extLst>
              <a:ext uri="{FF2B5EF4-FFF2-40B4-BE49-F238E27FC236}">
                <a16:creationId xmlns:a16="http://schemas.microsoft.com/office/drawing/2014/main" id="{0D3FFD21-82FE-448C-874E-D81EA49B43E9}"/>
              </a:ext>
            </a:extLst>
          </p:cNvPr>
          <p:cNvSpPr>
            <a:spLocks noGrp="1"/>
          </p:cNvSpPr>
          <p:nvPr>
            <p:ph idx="1"/>
          </p:nvPr>
        </p:nvSpPr>
        <p:spPr/>
        <p:txBody>
          <a:bodyPr/>
          <a:lstStyle/>
          <a:p>
            <a:r>
              <a:rPr lang="en-US" altLang="zh-CN" dirty="0"/>
              <a:t> These algorithms update the values of states in any order whatsoever, using whatever values of other states happen to be available. </a:t>
            </a:r>
          </a:p>
          <a:p>
            <a:endParaRPr lang="en-US" altLang="zh-CN" dirty="0"/>
          </a:p>
          <a:p>
            <a:r>
              <a:rPr lang="en-US" altLang="zh-CN" dirty="0"/>
              <a:t>Asynchronous algorithms also make it easier to intermix computation with </a:t>
            </a:r>
            <a:r>
              <a:rPr lang="en-US" altLang="zh-CN" b="1" dirty="0"/>
              <a:t>real-time interaction</a:t>
            </a:r>
            <a:r>
              <a:rPr lang="en-US" altLang="zh-CN" dirty="0"/>
              <a:t>. To solve a given MDP, we can run an iterative DP algorithm at the same time that an agent is actually experiencing the MDP. The agent’s experience can be used to determine the states to which the DP algorithm applies its updates.</a:t>
            </a:r>
            <a:endParaRPr lang="zh-CN" altLang="en-US" dirty="0"/>
          </a:p>
        </p:txBody>
      </p:sp>
    </p:spTree>
    <p:extLst>
      <p:ext uri="{BB962C8B-B14F-4D97-AF65-F5344CB8AC3E}">
        <p14:creationId xmlns:p14="http://schemas.microsoft.com/office/powerpoint/2010/main" val="33447503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D7644EC-BB7F-4960-8035-5F40BC23C1E8}"/>
              </a:ext>
            </a:extLst>
          </p:cNvPr>
          <p:cNvSpPr>
            <a:spLocks noGrp="1"/>
          </p:cNvSpPr>
          <p:nvPr>
            <p:ph type="title"/>
          </p:nvPr>
        </p:nvSpPr>
        <p:spPr/>
        <p:txBody>
          <a:bodyPr/>
          <a:lstStyle/>
          <a:p>
            <a:r>
              <a:rPr lang="en-US" altLang="zh-CN" dirty="0"/>
              <a:t>Deprecating the discounted setting</a:t>
            </a:r>
            <a:endParaRPr lang="zh-CN" altLang="en-US" dirty="0"/>
          </a:p>
        </p:txBody>
      </p:sp>
      <p:sp>
        <p:nvSpPr>
          <p:cNvPr id="5" name="内容占位符 4">
            <a:extLst>
              <a:ext uri="{FF2B5EF4-FFF2-40B4-BE49-F238E27FC236}">
                <a16:creationId xmlns:a16="http://schemas.microsoft.com/office/drawing/2014/main" id="{CDF0AAA2-9AAA-4F11-8E6F-C302A8442221}"/>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4294630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52003-CC37-4C2C-AD89-AA96E3BB2DBD}"/>
              </a:ext>
            </a:extLst>
          </p:cNvPr>
          <p:cNvSpPr>
            <a:spLocks noGrp="1"/>
          </p:cNvSpPr>
          <p:nvPr>
            <p:ph type="title"/>
          </p:nvPr>
        </p:nvSpPr>
        <p:spPr/>
        <p:txBody>
          <a:bodyPr/>
          <a:lstStyle/>
          <a:p>
            <a:r>
              <a:rPr lang="en-US" altLang="zh-CN" dirty="0"/>
              <a:t>Continuing task</a:t>
            </a:r>
            <a:endParaRPr lang="zh-CN" altLang="en-US" dirty="0"/>
          </a:p>
        </p:txBody>
      </p:sp>
      <p:sp>
        <p:nvSpPr>
          <p:cNvPr id="3" name="内容占位符 2">
            <a:extLst>
              <a:ext uri="{FF2B5EF4-FFF2-40B4-BE49-F238E27FC236}">
                <a16:creationId xmlns:a16="http://schemas.microsoft.com/office/drawing/2014/main" id="{A69DC837-28FD-47C3-B7A7-0B0C94631674}"/>
              </a:ext>
            </a:extLst>
          </p:cNvPr>
          <p:cNvSpPr>
            <a:spLocks noGrp="1"/>
          </p:cNvSpPr>
          <p:nvPr>
            <p:ph idx="1"/>
          </p:nvPr>
        </p:nvSpPr>
        <p:spPr/>
        <p:txBody>
          <a:bodyPr/>
          <a:lstStyle/>
          <a:p>
            <a:r>
              <a:rPr lang="zh-CN" altLang="en-US" dirty="0"/>
              <a:t>由</a:t>
            </a:r>
            <a:r>
              <a:rPr lang="en-US" altLang="zh-CN" dirty="0"/>
              <a:t>r</a:t>
            </a:r>
            <a:r>
              <a:rPr lang="zh-CN" altLang="en-US" dirty="0"/>
              <a:t>产生的变化</a:t>
            </a:r>
            <a:endParaRPr lang="en-US" altLang="zh-CN" dirty="0"/>
          </a:p>
          <a:p>
            <a:endParaRPr lang="zh-CN" altLang="en-US" dirty="0"/>
          </a:p>
        </p:txBody>
      </p:sp>
      <p:sp>
        <p:nvSpPr>
          <p:cNvPr id="4" name="文本占位符 3">
            <a:extLst>
              <a:ext uri="{FF2B5EF4-FFF2-40B4-BE49-F238E27FC236}">
                <a16:creationId xmlns:a16="http://schemas.microsoft.com/office/drawing/2014/main" id="{D1EFCB94-50F8-4ECD-9EFC-11D0B8E4FF39}"/>
              </a:ext>
            </a:extLst>
          </p:cNvPr>
          <p:cNvSpPr>
            <a:spLocks noGrp="1"/>
          </p:cNvSpPr>
          <p:nvPr>
            <p:ph type="body" sz="half" idx="2"/>
          </p:nvPr>
        </p:nvSpPr>
        <p:spPr/>
        <p:txBody>
          <a:bodyPr/>
          <a:lstStyle/>
          <a:p>
            <a:r>
              <a:rPr lang="zh-CN" altLang="en-US" dirty="0"/>
              <a:t>定义一种新的回报：</a:t>
            </a:r>
            <a:endParaRPr lang="en-US" altLang="zh-CN" dirty="0"/>
          </a:p>
          <a:p>
            <a:endParaRPr lang="zh-CN" altLang="en-US" dirty="0"/>
          </a:p>
        </p:txBody>
      </p:sp>
      <p:pic>
        <p:nvPicPr>
          <p:cNvPr id="5" name="图片 4">
            <a:extLst>
              <a:ext uri="{FF2B5EF4-FFF2-40B4-BE49-F238E27FC236}">
                <a16:creationId xmlns:a16="http://schemas.microsoft.com/office/drawing/2014/main" id="{918D2347-5009-4FB8-AEBE-5FEF0CE5630C}"/>
              </a:ext>
            </a:extLst>
          </p:cNvPr>
          <p:cNvPicPr>
            <a:picLocks noChangeAspect="1"/>
          </p:cNvPicPr>
          <p:nvPr/>
        </p:nvPicPr>
        <p:blipFill>
          <a:blip r:embed="rId3"/>
          <a:stretch>
            <a:fillRect/>
          </a:stretch>
        </p:blipFill>
        <p:spPr>
          <a:xfrm>
            <a:off x="296863" y="2952751"/>
            <a:ext cx="4886325" cy="1847850"/>
          </a:xfrm>
          <a:prstGeom prst="rect">
            <a:avLst/>
          </a:prstGeom>
        </p:spPr>
      </p:pic>
      <p:pic>
        <p:nvPicPr>
          <p:cNvPr id="6" name="图片 5">
            <a:extLst>
              <a:ext uri="{FF2B5EF4-FFF2-40B4-BE49-F238E27FC236}">
                <a16:creationId xmlns:a16="http://schemas.microsoft.com/office/drawing/2014/main" id="{510EBC7E-8534-4328-B5C7-8F4635E20878}"/>
              </a:ext>
            </a:extLst>
          </p:cNvPr>
          <p:cNvPicPr>
            <a:picLocks noChangeAspect="1"/>
          </p:cNvPicPr>
          <p:nvPr/>
        </p:nvPicPr>
        <p:blipFill>
          <a:blip r:embed="rId4"/>
          <a:stretch>
            <a:fillRect/>
          </a:stretch>
        </p:blipFill>
        <p:spPr>
          <a:xfrm>
            <a:off x="428625" y="4854575"/>
            <a:ext cx="6305550" cy="476250"/>
          </a:xfrm>
          <a:prstGeom prst="rect">
            <a:avLst/>
          </a:prstGeom>
        </p:spPr>
      </p:pic>
      <p:pic>
        <p:nvPicPr>
          <p:cNvPr id="7" name="图片 6">
            <a:extLst>
              <a:ext uri="{FF2B5EF4-FFF2-40B4-BE49-F238E27FC236}">
                <a16:creationId xmlns:a16="http://schemas.microsoft.com/office/drawing/2014/main" id="{E2A7F4FC-80F2-449E-A45F-8DD017A26063}"/>
              </a:ext>
            </a:extLst>
          </p:cNvPr>
          <p:cNvPicPr>
            <a:picLocks noChangeAspect="1"/>
          </p:cNvPicPr>
          <p:nvPr/>
        </p:nvPicPr>
        <p:blipFill>
          <a:blip r:embed="rId5"/>
          <a:stretch>
            <a:fillRect/>
          </a:stretch>
        </p:blipFill>
        <p:spPr>
          <a:xfrm>
            <a:off x="5111750" y="1527175"/>
            <a:ext cx="6315075" cy="3028950"/>
          </a:xfrm>
          <a:prstGeom prst="rect">
            <a:avLst/>
          </a:prstGeom>
        </p:spPr>
      </p:pic>
      <p:pic>
        <p:nvPicPr>
          <p:cNvPr id="8" name="图片 7">
            <a:extLst>
              <a:ext uri="{FF2B5EF4-FFF2-40B4-BE49-F238E27FC236}">
                <a16:creationId xmlns:a16="http://schemas.microsoft.com/office/drawing/2014/main" id="{BA522AF5-7B0D-4117-971C-3C4C90772FA6}"/>
              </a:ext>
            </a:extLst>
          </p:cNvPr>
          <p:cNvPicPr>
            <a:picLocks noChangeAspect="1"/>
          </p:cNvPicPr>
          <p:nvPr/>
        </p:nvPicPr>
        <p:blipFill>
          <a:blip r:embed="rId6"/>
          <a:stretch>
            <a:fillRect/>
          </a:stretch>
        </p:blipFill>
        <p:spPr>
          <a:xfrm>
            <a:off x="5314950" y="5248277"/>
            <a:ext cx="6210300" cy="1628775"/>
          </a:xfrm>
          <a:prstGeom prst="rect">
            <a:avLst/>
          </a:prstGeom>
        </p:spPr>
      </p:pic>
    </p:spTree>
    <p:extLst>
      <p:ext uri="{BB962C8B-B14F-4D97-AF65-F5344CB8AC3E}">
        <p14:creationId xmlns:p14="http://schemas.microsoft.com/office/powerpoint/2010/main" val="5488770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B7F73-8699-435A-BF50-BD9A1291CB7E}"/>
              </a:ext>
            </a:extLst>
          </p:cNvPr>
          <p:cNvSpPr>
            <a:spLocks noGrp="1"/>
          </p:cNvSpPr>
          <p:nvPr>
            <p:ph type="title"/>
          </p:nvPr>
        </p:nvSpPr>
        <p:spPr/>
        <p:txBody>
          <a:bodyPr/>
          <a:lstStyle/>
          <a:p>
            <a:r>
              <a:rPr lang="zh-CN" altLang="en-US" dirty="0"/>
              <a:t>算法举例</a:t>
            </a:r>
            <a:r>
              <a:rPr lang="en-US" altLang="zh-CN" dirty="0"/>
              <a:t>-		</a:t>
            </a:r>
            <a:endParaRPr lang="zh-CN" altLang="en-US" dirty="0"/>
          </a:p>
        </p:txBody>
      </p:sp>
      <p:pic>
        <p:nvPicPr>
          <p:cNvPr id="7" name="内容占位符 6">
            <a:extLst>
              <a:ext uri="{FF2B5EF4-FFF2-40B4-BE49-F238E27FC236}">
                <a16:creationId xmlns:a16="http://schemas.microsoft.com/office/drawing/2014/main" id="{D83BCE66-316F-4F6D-9C7C-D475E45BEB9F}"/>
              </a:ext>
            </a:extLst>
          </p:cNvPr>
          <p:cNvPicPr>
            <a:picLocks noGrp="1" noChangeAspect="1"/>
          </p:cNvPicPr>
          <p:nvPr>
            <p:ph idx="1"/>
          </p:nvPr>
        </p:nvPicPr>
        <p:blipFill>
          <a:blip r:embed="rId3"/>
          <a:stretch>
            <a:fillRect/>
          </a:stretch>
        </p:blipFill>
        <p:spPr>
          <a:xfrm>
            <a:off x="2246415" y="1825625"/>
            <a:ext cx="7699169" cy="4351338"/>
          </a:xfrm>
          <a:prstGeom prst="rect">
            <a:avLst/>
          </a:prstGeom>
        </p:spPr>
      </p:pic>
    </p:spTree>
    <p:extLst>
      <p:ext uri="{BB962C8B-B14F-4D97-AF65-F5344CB8AC3E}">
        <p14:creationId xmlns:p14="http://schemas.microsoft.com/office/powerpoint/2010/main" val="30324044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3D5FE-5B5C-4006-A712-55234BED371C}"/>
              </a:ext>
            </a:extLst>
          </p:cNvPr>
          <p:cNvSpPr>
            <a:spLocks noGrp="1"/>
          </p:cNvSpPr>
          <p:nvPr>
            <p:ph type="title"/>
          </p:nvPr>
        </p:nvSpPr>
        <p:spPr/>
        <p:txBody>
          <a:bodyPr/>
          <a:lstStyle/>
          <a:p>
            <a:r>
              <a:rPr lang="en-US" altLang="zh-CN" dirty="0"/>
              <a:t>Off policy methods with approximation</a:t>
            </a:r>
            <a:endParaRPr lang="zh-CN" altLang="en-US" dirty="0"/>
          </a:p>
        </p:txBody>
      </p:sp>
      <p:sp>
        <p:nvSpPr>
          <p:cNvPr id="3" name="内容占位符 2">
            <a:extLst>
              <a:ext uri="{FF2B5EF4-FFF2-40B4-BE49-F238E27FC236}">
                <a16:creationId xmlns:a16="http://schemas.microsoft.com/office/drawing/2014/main" id="{9A843D03-4837-472E-96E6-455CB81E3922}"/>
              </a:ext>
            </a:extLst>
          </p:cNvPr>
          <p:cNvSpPr>
            <a:spLocks noGrp="1"/>
          </p:cNvSpPr>
          <p:nvPr>
            <p:ph idx="1"/>
          </p:nvPr>
        </p:nvSpPr>
        <p:spPr/>
        <p:txBody>
          <a:bodyPr/>
          <a:lstStyle/>
          <a:p>
            <a:r>
              <a:rPr lang="zh-CN" altLang="en-US" dirty="0"/>
              <a:t>之前的方法向</a:t>
            </a:r>
            <a:r>
              <a:rPr lang="en-US" altLang="zh-CN" dirty="0"/>
              <a:t>off policy </a:t>
            </a:r>
            <a:r>
              <a:rPr lang="zh-CN" altLang="en-US" dirty="0"/>
              <a:t>扩展，收敛性不好</a:t>
            </a:r>
            <a:endParaRPr lang="en-US" altLang="zh-CN" dirty="0"/>
          </a:p>
          <a:p>
            <a:r>
              <a:rPr lang="zh-CN" altLang="en-US" dirty="0"/>
              <a:t>两个挑战：</a:t>
            </a:r>
            <a:endParaRPr lang="en-US" altLang="zh-CN" dirty="0"/>
          </a:p>
          <a:p>
            <a:r>
              <a:rPr lang="zh-CN" altLang="en-US" dirty="0"/>
              <a:t>更新的目标</a:t>
            </a:r>
            <a:r>
              <a:rPr lang="en-US" altLang="zh-CN" dirty="0"/>
              <a:t>《=</a:t>
            </a:r>
            <a:r>
              <a:rPr lang="zh-CN" altLang="en-US" dirty="0"/>
              <a:t>重要性采样</a:t>
            </a:r>
            <a:endParaRPr lang="en-US" altLang="zh-CN" dirty="0"/>
          </a:p>
          <a:p>
            <a:r>
              <a:rPr lang="zh-CN" altLang="en-US" dirty="0"/>
              <a:t>更新分布 </a:t>
            </a:r>
            <a:r>
              <a:rPr lang="en-US" altLang="zh-CN" dirty="0"/>
              <a:t>《= </a:t>
            </a:r>
            <a:r>
              <a:rPr lang="zh-CN" altLang="en-US" dirty="0"/>
              <a:t>再次使用重要性采样让半梯度法收敛 或 构造真正的梯度下降算法。</a:t>
            </a:r>
            <a:endParaRPr lang="en-US" altLang="zh-CN" dirty="0"/>
          </a:p>
        </p:txBody>
      </p:sp>
    </p:spTree>
    <p:extLst>
      <p:ext uri="{BB962C8B-B14F-4D97-AF65-F5344CB8AC3E}">
        <p14:creationId xmlns:p14="http://schemas.microsoft.com/office/powerpoint/2010/main" val="20068832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8FF7-5D5B-4444-9D4C-21DB35E4B50C}"/>
              </a:ext>
            </a:extLst>
          </p:cNvPr>
          <p:cNvSpPr>
            <a:spLocks noGrp="1"/>
          </p:cNvSpPr>
          <p:nvPr>
            <p:ph type="title"/>
          </p:nvPr>
        </p:nvSpPr>
        <p:spPr/>
        <p:txBody>
          <a:bodyPr/>
          <a:lstStyle/>
          <a:p>
            <a:r>
              <a:rPr lang="zh-CN" altLang="en-US" dirty="0"/>
              <a:t>单纯的半梯度法拓展</a:t>
            </a:r>
          </a:p>
        </p:txBody>
      </p:sp>
      <p:pic>
        <p:nvPicPr>
          <p:cNvPr id="10" name="内容占位符 9">
            <a:extLst>
              <a:ext uri="{FF2B5EF4-FFF2-40B4-BE49-F238E27FC236}">
                <a16:creationId xmlns:a16="http://schemas.microsoft.com/office/drawing/2014/main" id="{C36DBD3C-CD6C-4077-A9D8-756E610F3C17}"/>
              </a:ext>
            </a:extLst>
          </p:cNvPr>
          <p:cNvPicPr>
            <a:picLocks noGrp="1" noChangeAspect="1"/>
          </p:cNvPicPr>
          <p:nvPr>
            <p:ph sz="half" idx="1"/>
          </p:nvPr>
        </p:nvPicPr>
        <p:blipFill>
          <a:blip r:embed="rId3"/>
          <a:stretch>
            <a:fillRect/>
          </a:stretch>
        </p:blipFill>
        <p:spPr>
          <a:xfrm>
            <a:off x="1890712" y="1825625"/>
            <a:ext cx="2276475" cy="819150"/>
          </a:xfrm>
          <a:prstGeom prst="rect">
            <a:avLst/>
          </a:prstGeom>
        </p:spPr>
      </p:pic>
      <p:sp>
        <p:nvSpPr>
          <p:cNvPr id="9" name="内容占位符 8">
            <a:extLst>
              <a:ext uri="{FF2B5EF4-FFF2-40B4-BE49-F238E27FC236}">
                <a16:creationId xmlns:a16="http://schemas.microsoft.com/office/drawing/2014/main" id="{0C63D118-90D6-4F9C-BBF5-8FDD7B6C0392}"/>
              </a:ext>
            </a:extLst>
          </p:cNvPr>
          <p:cNvSpPr>
            <a:spLocks noGrp="1"/>
          </p:cNvSpPr>
          <p:nvPr>
            <p:ph sz="half" idx="2"/>
          </p:nvPr>
        </p:nvSpPr>
        <p:spPr/>
        <p:txBody>
          <a:bodyPr/>
          <a:lstStyle/>
          <a:p>
            <a:r>
              <a:rPr lang="zh-CN" altLang="en-US" dirty="0"/>
              <a:t>同理把</a:t>
            </a:r>
            <a:r>
              <a:rPr lang="en-US" altLang="zh-CN" dirty="0"/>
              <a:t>tree back ,N-step Expected </a:t>
            </a:r>
            <a:r>
              <a:rPr lang="en-US" altLang="zh-CN" dirty="0" err="1"/>
              <a:t>Sarsa</a:t>
            </a:r>
            <a:r>
              <a:rPr lang="en-US" altLang="zh-CN" dirty="0"/>
              <a:t>,</a:t>
            </a:r>
            <a:r>
              <a:rPr lang="zh-CN" altLang="en-US" dirty="0"/>
              <a:t>等方法都扩展到半梯度法当中。</a:t>
            </a:r>
            <a:endParaRPr lang="en-US" altLang="zh-CN" dirty="0"/>
          </a:p>
          <a:p>
            <a:r>
              <a:rPr lang="zh-CN" altLang="en-US" dirty="0"/>
              <a:t>那么问题来了，这种拓展有什么不好呢？</a:t>
            </a:r>
            <a:endParaRPr lang="en-US" altLang="zh-CN" dirty="0"/>
          </a:p>
          <a:p>
            <a:endParaRPr lang="zh-CN" altLang="en-US" dirty="0"/>
          </a:p>
        </p:txBody>
      </p:sp>
      <p:pic>
        <p:nvPicPr>
          <p:cNvPr id="11" name="图片 10">
            <a:extLst>
              <a:ext uri="{FF2B5EF4-FFF2-40B4-BE49-F238E27FC236}">
                <a16:creationId xmlns:a16="http://schemas.microsoft.com/office/drawing/2014/main" id="{01304AC3-C92E-4787-88ED-FB134A9B5980}"/>
              </a:ext>
            </a:extLst>
          </p:cNvPr>
          <p:cNvPicPr>
            <a:picLocks noChangeAspect="1"/>
          </p:cNvPicPr>
          <p:nvPr/>
        </p:nvPicPr>
        <p:blipFill>
          <a:blip r:embed="rId4"/>
          <a:stretch>
            <a:fillRect/>
          </a:stretch>
        </p:blipFill>
        <p:spPr>
          <a:xfrm>
            <a:off x="1638301" y="2819400"/>
            <a:ext cx="4381500" cy="1219200"/>
          </a:xfrm>
          <a:prstGeom prst="rect">
            <a:avLst/>
          </a:prstGeom>
        </p:spPr>
      </p:pic>
      <p:pic>
        <p:nvPicPr>
          <p:cNvPr id="12" name="图片 11">
            <a:extLst>
              <a:ext uri="{FF2B5EF4-FFF2-40B4-BE49-F238E27FC236}">
                <a16:creationId xmlns:a16="http://schemas.microsoft.com/office/drawing/2014/main" id="{42FE4216-3EC6-4D1C-ADD5-A112B7E03D63}"/>
              </a:ext>
            </a:extLst>
          </p:cNvPr>
          <p:cNvPicPr>
            <a:picLocks noChangeAspect="1"/>
          </p:cNvPicPr>
          <p:nvPr/>
        </p:nvPicPr>
        <p:blipFill>
          <a:blip r:embed="rId5"/>
          <a:stretch>
            <a:fillRect/>
          </a:stretch>
        </p:blipFill>
        <p:spPr>
          <a:xfrm>
            <a:off x="1890712" y="4624387"/>
            <a:ext cx="3143250" cy="542925"/>
          </a:xfrm>
          <a:prstGeom prst="rect">
            <a:avLst/>
          </a:prstGeom>
        </p:spPr>
      </p:pic>
    </p:spTree>
    <p:extLst>
      <p:ext uri="{BB962C8B-B14F-4D97-AF65-F5344CB8AC3E}">
        <p14:creationId xmlns:p14="http://schemas.microsoft.com/office/powerpoint/2010/main" val="16661663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6ECC-6FD1-4FC2-A83E-C39B49740C19}"/>
              </a:ext>
            </a:extLst>
          </p:cNvPr>
          <p:cNvSpPr>
            <a:spLocks noGrp="1"/>
          </p:cNvSpPr>
          <p:nvPr>
            <p:ph type="title"/>
          </p:nvPr>
        </p:nvSpPr>
        <p:spPr/>
        <p:txBody>
          <a:bodyPr/>
          <a:lstStyle/>
          <a:p>
            <a:r>
              <a:rPr lang="zh-CN" altLang="en-US" dirty="0"/>
              <a:t>这其中存在的问题</a:t>
            </a:r>
          </a:p>
        </p:txBody>
      </p:sp>
      <p:sp>
        <p:nvSpPr>
          <p:cNvPr id="3" name="内容占位符 2">
            <a:extLst>
              <a:ext uri="{FF2B5EF4-FFF2-40B4-BE49-F238E27FC236}">
                <a16:creationId xmlns:a16="http://schemas.microsoft.com/office/drawing/2014/main" id="{D3C6C188-7D70-4A5E-8EF6-A4AB9E001C54}"/>
              </a:ext>
            </a:extLst>
          </p:cNvPr>
          <p:cNvSpPr>
            <a:spLocks noGrp="1"/>
          </p:cNvSpPr>
          <p:nvPr>
            <p:ph idx="1"/>
          </p:nvPr>
        </p:nvSpPr>
        <p:spPr/>
        <p:txBody>
          <a:bodyPr>
            <a:normAutofit fontScale="92500"/>
          </a:bodyPr>
          <a:lstStyle/>
          <a:p>
            <a:r>
              <a:rPr lang="en-US" altLang="zh-CN" dirty="0"/>
              <a:t>Function approximation A powerful, scalable way of generalizing from a state space much larger than the memory and computational resources </a:t>
            </a:r>
          </a:p>
          <a:p>
            <a:r>
              <a:rPr lang="en-US" altLang="zh-CN" dirty="0"/>
              <a:t>Bootstrapping Update targets that include existing estimates (as in dynamic programming or TD methods) rather than relying exclusively on actual rewards and complete returns (as in MC methods)</a:t>
            </a:r>
          </a:p>
          <a:p>
            <a:r>
              <a:rPr lang="en-US" altLang="zh-CN" dirty="0"/>
              <a:t>Oﬀ-policy training </a:t>
            </a:r>
            <a:r>
              <a:rPr lang="en-US" altLang="zh-CN" dirty="0" err="1"/>
              <a:t>Training</a:t>
            </a:r>
            <a:r>
              <a:rPr lang="en-US" altLang="zh-CN" dirty="0"/>
              <a:t> on a distribution of transitions other than that produced by the target policy. Sweeping through the state space and updating all states uniformly, as in dynamic programming, does not respect the target policy and is an example of oﬀ-policy training.</a:t>
            </a:r>
          </a:p>
          <a:p>
            <a:endParaRPr lang="en-US" altLang="zh-CN" dirty="0"/>
          </a:p>
        </p:txBody>
      </p:sp>
    </p:spTree>
    <p:extLst>
      <p:ext uri="{BB962C8B-B14F-4D97-AF65-F5344CB8AC3E}">
        <p14:creationId xmlns:p14="http://schemas.microsoft.com/office/powerpoint/2010/main" val="1891209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B42D4D-540D-4781-91BC-6F592A1C0FCA}"/>
              </a:ext>
            </a:extLst>
          </p:cNvPr>
          <p:cNvSpPr>
            <a:spLocks noGrp="1"/>
          </p:cNvSpPr>
          <p:nvPr>
            <p:ph type="title"/>
          </p:nvPr>
        </p:nvSpPr>
        <p:spPr/>
        <p:txBody>
          <a:bodyPr/>
          <a:lstStyle/>
          <a:p>
            <a:r>
              <a:rPr lang="zh-CN" altLang="en-US" dirty="0"/>
              <a:t>各自的缺点</a:t>
            </a:r>
          </a:p>
        </p:txBody>
      </p:sp>
      <p:graphicFrame>
        <p:nvGraphicFramePr>
          <p:cNvPr id="6" name="内容占位符 5">
            <a:extLst>
              <a:ext uri="{FF2B5EF4-FFF2-40B4-BE49-F238E27FC236}">
                <a16:creationId xmlns:a16="http://schemas.microsoft.com/office/drawing/2014/main" id="{F5FB6D20-7D54-425B-B602-ACC5BE97E867}"/>
              </a:ext>
            </a:extLst>
          </p:cNvPr>
          <p:cNvGraphicFramePr>
            <a:graphicFrameLocks noGrp="1"/>
          </p:cNvGraphicFramePr>
          <p:nvPr>
            <p:ph idx="1"/>
            <p:extLst>
              <p:ext uri="{D42A27DB-BD31-4B8C-83A1-F6EECF244321}">
                <p14:modId xmlns:p14="http://schemas.microsoft.com/office/powerpoint/2010/main" val="10112113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2949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91652B-E384-4296-9F61-7E1D9FBD0AFD}"/>
              </a:ext>
            </a:extLst>
          </p:cNvPr>
          <p:cNvSpPr>
            <a:spLocks noGrp="1"/>
          </p:cNvSpPr>
          <p:nvPr>
            <p:ph type="title"/>
          </p:nvPr>
        </p:nvSpPr>
        <p:spPr/>
        <p:txBody>
          <a:bodyPr/>
          <a:lstStyle/>
          <a:p>
            <a:r>
              <a:rPr lang="zh-CN" altLang="en-US" dirty="0"/>
              <a:t>贝尔曼误差</a:t>
            </a:r>
          </a:p>
        </p:txBody>
      </p:sp>
      <p:sp>
        <p:nvSpPr>
          <p:cNvPr id="3" name="内容占位符 2">
            <a:extLst>
              <a:ext uri="{FF2B5EF4-FFF2-40B4-BE49-F238E27FC236}">
                <a16:creationId xmlns:a16="http://schemas.microsoft.com/office/drawing/2014/main" id="{2963A202-F2D2-4297-A18F-9329A9119145}"/>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0066183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894DC8-5A4C-4A42-9209-6B59066FE452}"/>
              </a:ext>
            </a:extLst>
          </p:cNvPr>
          <p:cNvSpPr>
            <a:spLocks noGrp="1"/>
          </p:cNvSpPr>
          <p:nvPr>
            <p:ph type="title"/>
          </p:nvPr>
        </p:nvSpPr>
        <p:spPr/>
        <p:txBody>
          <a:bodyPr/>
          <a:lstStyle/>
          <a:p>
            <a:r>
              <a:rPr lang="zh-CN" altLang="en-US" dirty="0"/>
              <a:t>基于贝尔曼误差的梯度下降</a:t>
            </a:r>
          </a:p>
        </p:txBody>
      </p:sp>
      <p:sp>
        <p:nvSpPr>
          <p:cNvPr id="3" name="内容占位符 2">
            <a:extLst>
              <a:ext uri="{FF2B5EF4-FFF2-40B4-BE49-F238E27FC236}">
                <a16:creationId xmlns:a16="http://schemas.microsoft.com/office/drawing/2014/main" id="{26C1529E-8FAB-439E-AD66-D26AFC867CF8}"/>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2691693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548C2C-1BD3-411B-A898-AFF59FAC1CE8}"/>
              </a:ext>
            </a:extLst>
          </p:cNvPr>
          <p:cNvSpPr>
            <a:spLocks noGrp="1"/>
          </p:cNvSpPr>
          <p:nvPr>
            <p:ph type="title"/>
          </p:nvPr>
        </p:nvSpPr>
        <p:spPr/>
        <p:txBody>
          <a:bodyPr/>
          <a:lstStyle/>
          <a:p>
            <a:r>
              <a:rPr lang="zh-CN" altLang="en-US" dirty="0"/>
              <a:t>贝尔曼误差的不可学习性</a:t>
            </a:r>
          </a:p>
        </p:txBody>
      </p:sp>
      <p:sp>
        <p:nvSpPr>
          <p:cNvPr id="3" name="内容占位符 2">
            <a:extLst>
              <a:ext uri="{FF2B5EF4-FFF2-40B4-BE49-F238E27FC236}">
                <a16:creationId xmlns:a16="http://schemas.microsoft.com/office/drawing/2014/main" id="{B3C7E6A4-FAA2-4CD4-9EF0-C1613D6F5234}"/>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119676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A02036-7760-44F4-A332-CBEB3FF9CA06}"/>
              </a:ext>
            </a:extLst>
          </p:cNvPr>
          <p:cNvSpPr>
            <a:spLocks noGrp="1"/>
          </p:cNvSpPr>
          <p:nvPr>
            <p:ph type="title"/>
          </p:nvPr>
        </p:nvSpPr>
        <p:spPr/>
        <p:txBody>
          <a:bodyPr/>
          <a:lstStyle/>
          <a:p>
            <a:r>
              <a:rPr lang="en-US" altLang="zh-CN" dirty="0"/>
              <a:t>C5 Monte Carlo Methods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4E1F9ED-0F25-47B1-A472-225CDFBD4CD4}"/>
                  </a:ext>
                </a:extLst>
              </p:cNvPr>
              <p:cNvSpPr>
                <a:spLocks noGrp="1"/>
              </p:cNvSpPr>
              <p:nvPr>
                <p:ph idx="1"/>
              </p:nvPr>
            </p:nvSpPr>
            <p:spPr/>
            <p:txBody>
              <a:bodyPr/>
              <a:lstStyle/>
              <a:p>
                <a:r>
                  <a:rPr lang="en-US" altLang="zh-CN" dirty="0"/>
                  <a:t>Experience— sample sequences of states, actions, and rewards from actual or simulated interaction with an environment.</a:t>
                </a:r>
              </a:p>
              <a:p>
                <a:r>
                  <a:rPr lang="en-US" altLang="zh-CN" b="1" dirty="0"/>
                  <a:t>Episode by episode</a:t>
                </a:r>
              </a:p>
              <a:p>
                <a:r>
                  <a:rPr lang="en-US" altLang="zh-CN" dirty="0"/>
                  <a:t>MC Prediction ——   </a:t>
                </a:r>
                <a14:m>
                  <m:oMath xmlns:m="http://schemas.openxmlformats.org/officeDocument/2006/math">
                    <m:r>
                      <a:rPr lang="en-US" altLang="zh-CN" b="0" i="1" smtClean="0">
                        <a:latin typeface="Cambria Math" panose="02040503050406030204" pitchFamily="18" charset="0"/>
                      </a:rPr>
                      <m:t>𝑉</m:t>
                    </m:r>
                    <m:d>
                      <m:dPr>
                        <m:ctrlPr>
                          <a:rPr lang="en-US" altLang="zh-CN" b="0" i="1" smtClean="0">
                            <a:latin typeface="Cambria Math" panose="02040503050406030204" pitchFamily="18" charset="0"/>
                          </a:rPr>
                        </m:ctrlPr>
                      </m:dPr>
                      <m:e>
                        <m:r>
                          <m:rPr>
                            <m:sty m:val="p"/>
                          </m:rPr>
                          <a:rPr lang="en-US" altLang="zh-CN" i="1">
                            <a:latin typeface="Cambria Math" panose="02040503050406030204" pitchFamily="18" charset="0"/>
                          </a:rPr>
                          <m:t>s</m:t>
                        </m:r>
                      </m:e>
                    </m:d>
                    <m:r>
                      <a:rPr lang="en-US" altLang="zh-CN" b="0" i="1" smtClean="0">
                        <a:latin typeface="Cambria Math" panose="02040503050406030204" pitchFamily="18" charset="0"/>
                      </a:rPr>
                      <m:t> &lt;− </m:t>
                    </m:r>
                    <m:r>
                      <a:rPr lang="en-US" altLang="zh-CN" b="0" i="1" smtClean="0">
                        <a:latin typeface="Cambria Math" panose="02040503050406030204" pitchFamily="18" charset="0"/>
                      </a:rPr>
                      <m:t>𝑎𝑣𝑒𝑟𝑎𝑔𝑒</m:t>
                    </m:r>
                    <m:r>
                      <a:rPr lang="en-US" altLang="zh-CN" b="0" i="1" smtClean="0">
                        <a:latin typeface="Cambria Math" panose="02040503050406030204" pitchFamily="18" charset="0"/>
                      </a:rPr>
                      <m:t>(</m:t>
                    </m:r>
                    <m:r>
                      <a:rPr lang="en-US" altLang="zh-CN" b="0" i="1" smtClean="0">
                        <a:latin typeface="Cambria Math" panose="02040503050406030204" pitchFamily="18" charset="0"/>
                      </a:rPr>
                      <m:t>𝑟𝑒𝑡𝑢𝑟𝑛𝑠</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endParaRPr lang="en-US" altLang="zh-CN" dirty="0"/>
              </a:p>
              <a:p>
                <a:r>
                  <a:rPr lang="en-US" altLang="zh-CN" dirty="0"/>
                  <a:t>MC Control —— </a:t>
                </a:r>
                <a14:m>
                  <m:oMath xmlns:m="http://schemas.openxmlformats.org/officeDocument/2006/math">
                    <m:r>
                      <a:rPr lang="en-US" altLang="zh-CN" b="0" i="1" smtClean="0">
                        <a:latin typeface="Cambria Math" panose="02040503050406030204" pitchFamily="18" charset="0"/>
                      </a:rPr>
                      <m:t>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&lt;−</m:t>
                    </m:r>
                    <m:r>
                      <a:rPr lang="en-US" altLang="zh-CN" b="0" i="1" smtClean="0">
                        <a:latin typeface="Cambria Math" panose="02040503050406030204" pitchFamily="18" charset="0"/>
                      </a:rPr>
                      <m:t>𝑎𝑟𝑔𝑚𝑎</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𝑎</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𝑄</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endParaRPr lang="en-US" altLang="zh-CN" dirty="0"/>
              </a:p>
              <a:p>
                <a:endParaRPr lang="en-US" altLang="zh-CN" dirty="0"/>
              </a:p>
              <a:p>
                <a:r>
                  <a:rPr lang="en-US" altLang="zh-CN" dirty="0"/>
                  <a:t>On policy VS off policy</a:t>
                </a:r>
              </a:p>
              <a:p>
                <a:endParaRPr lang="zh-CN" altLang="en-US" dirty="0"/>
              </a:p>
            </p:txBody>
          </p:sp>
        </mc:Choice>
        <mc:Fallback xmlns="">
          <p:sp>
            <p:nvSpPr>
              <p:cNvPr id="3" name="内容占位符 2">
                <a:extLst>
                  <a:ext uri="{FF2B5EF4-FFF2-40B4-BE49-F238E27FC236}">
                    <a16:creationId xmlns:a16="http://schemas.microsoft.com/office/drawing/2014/main" id="{C4E1F9ED-0F25-47B1-A472-225CDFBD4CD4}"/>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322921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665F32-7688-4EF0-967A-D5990FF40AE0}"/>
              </a:ext>
            </a:extLst>
          </p:cNvPr>
          <p:cNvSpPr>
            <a:spLocks noGrp="1"/>
          </p:cNvSpPr>
          <p:nvPr>
            <p:ph type="title"/>
          </p:nvPr>
        </p:nvSpPr>
        <p:spPr/>
        <p:txBody>
          <a:bodyPr/>
          <a:lstStyle/>
          <a:p>
            <a:r>
              <a:rPr lang="en-US" altLang="zh-CN" dirty="0"/>
              <a:t>Gradient TD METHODES</a:t>
            </a:r>
            <a:endParaRPr lang="zh-CN" altLang="en-US" dirty="0"/>
          </a:p>
        </p:txBody>
      </p:sp>
      <p:sp>
        <p:nvSpPr>
          <p:cNvPr id="3" name="内容占位符 2">
            <a:extLst>
              <a:ext uri="{FF2B5EF4-FFF2-40B4-BE49-F238E27FC236}">
                <a16:creationId xmlns:a16="http://schemas.microsoft.com/office/drawing/2014/main" id="{513F88D4-764C-45E7-93BA-0CAA87900C39}"/>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5831530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5157ED-89B5-4E3E-8204-A1854A61DFCC}"/>
              </a:ext>
            </a:extLst>
          </p:cNvPr>
          <p:cNvSpPr>
            <a:spLocks noGrp="1"/>
          </p:cNvSpPr>
          <p:nvPr>
            <p:ph type="title"/>
          </p:nvPr>
        </p:nvSpPr>
        <p:spPr/>
        <p:txBody>
          <a:bodyPr/>
          <a:lstStyle/>
          <a:p>
            <a:r>
              <a:rPr lang="en-US" altLang="zh-CN" dirty="0"/>
              <a:t>Emphatic TD Methods</a:t>
            </a:r>
            <a:endParaRPr lang="zh-CN" altLang="en-US" dirty="0"/>
          </a:p>
        </p:txBody>
      </p:sp>
      <p:sp>
        <p:nvSpPr>
          <p:cNvPr id="3" name="内容占位符 2">
            <a:extLst>
              <a:ext uri="{FF2B5EF4-FFF2-40B4-BE49-F238E27FC236}">
                <a16:creationId xmlns:a16="http://schemas.microsoft.com/office/drawing/2014/main" id="{2D34111D-820A-49E3-AB59-1E3C7FCF6BBB}"/>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3382892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C0D62-A49A-47F5-88CC-26493FFDE9AB}"/>
              </a:ext>
            </a:extLst>
          </p:cNvPr>
          <p:cNvSpPr>
            <a:spLocks noGrp="1"/>
          </p:cNvSpPr>
          <p:nvPr>
            <p:ph type="title"/>
          </p:nvPr>
        </p:nvSpPr>
        <p:spPr/>
        <p:txBody>
          <a:bodyPr/>
          <a:lstStyle/>
          <a:p>
            <a:r>
              <a:rPr lang="en-US" altLang="zh-CN" dirty="0"/>
              <a:t>3.</a:t>
            </a:r>
            <a:r>
              <a:rPr lang="zh-CN" altLang="en-US" dirty="0"/>
              <a:t>* </a:t>
            </a:r>
            <a:r>
              <a:rPr lang="en-US" altLang="zh-CN" dirty="0"/>
              <a:t>eligibility trace</a:t>
            </a:r>
            <a:endParaRPr lang="zh-CN" altLang="en-US" dirty="0"/>
          </a:p>
        </p:txBody>
      </p:sp>
      <p:sp>
        <p:nvSpPr>
          <p:cNvPr id="3" name="内容占位符 2">
            <a:extLst>
              <a:ext uri="{FF2B5EF4-FFF2-40B4-BE49-F238E27FC236}">
                <a16:creationId xmlns:a16="http://schemas.microsoft.com/office/drawing/2014/main" id="{D4D75FE2-5C67-4F69-A2D3-2FFFEBCF288E}"/>
              </a:ext>
            </a:extLst>
          </p:cNvPr>
          <p:cNvSpPr>
            <a:spLocks noGrp="1"/>
          </p:cNvSpPr>
          <p:nvPr>
            <p:ph idx="1"/>
          </p:nvPr>
        </p:nvSpPr>
        <p:spPr/>
        <p:txBody>
          <a:bodyPr/>
          <a:lstStyle/>
          <a:p>
            <a:r>
              <a:rPr lang="en-US" altLang="zh-CN" dirty="0"/>
              <a:t>The primary computational advantage of eligibility traces over n-step methods is that only a single trace vector is required rather than a store of the last n feature vectors. </a:t>
            </a:r>
          </a:p>
          <a:p>
            <a:r>
              <a:rPr lang="en-US" altLang="zh-CN" dirty="0"/>
              <a:t>Learning also occurs continually and uniformly in time rather than being delayed and then catching up at the end of the episode. 	</a:t>
            </a:r>
          </a:p>
          <a:p>
            <a:r>
              <a:rPr lang="en-US" altLang="zh-CN" dirty="0"/>
              <a:t>In addition learning can occur and aﬀect behavior immediately after a state is encountered rather than being delayed n steps. </a:t>
            </a:r>
            <a:endParaRPr lang="zh-CN" altLang="en-US" dirty="0"/>
          </a:p>
        </p:txBody>
      </p:sp>
    </p:spTree>
    <p:extLst>
      <p:ext uri="{BB962C8B-B14F-4D97-AF65-F5344CB8AC3E}">
        <p14:creationId xmlns:p14="http://schemas.microsoft.com/office/powerpoint/2010/main" val="32798261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620D0C-DFC4-414B-A916-0440E0414549}"/>
              </a:ext>
            </a:extLst>
          </p:cNvPr>
          <p:cNvSpPr>
            <a:spLocks noGrp="1"/>
          </p:cNvSpPr>
          <p:nvPr>
            <p:ph type="title"/>
          </p:nvPr>
        </p:nvSpPr>
        <p:spPr/>
        <p:txBody>
          <a:bodyPr/>
          <a:lstStyle/>
          <a:p>
            <a:r>
              <a:rPr lang="en-US" altLang="zh-CN" dirty="0"/>
              <a:t>State values and prediction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0BFD0D-1D25-4002-874A-AA1EE4BA05AA}"/>
                  </a:ext>
                </a:extLst>
              </p:cNvPr>
              <p:cNvSpPr>
                <a:spLocks noGrp="1"/>
              </p:cNvSpPr>
              <p:nvPr>
                <p:ph idx="1"/>
              </p:nvPr>
            </p:nvSpPr>
            <p:spPr/>
            <p:txBody>
              <a:bodyPr/>
              <a:lstStyle/>
              <a:p>
                <a:r>
                  <a:rPr lang="zh-CN" altLang="en-US" dirty="0"/>
                  <a:t>先定义了一个回报叫</a:t>
                </a:r>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m:t>
                    </m:r>
                    <m:r>
                      <a:rPr lang="en-US" altLang="zh-CN" b="0" i="1" smtClean="0">
                        <a:latin typeface="Cambria Math" panose="02040503050406030204" pitchFamily="18" charset="0"/>
                      </a:rPr>
                      <m:t>𝑟𝑒𝑡𝑢𝑟𝑛</m:t>
                    </m:r>
                  </m:oMath>
                </a14:m>
                <a:endParaRPr lang="en-US" altLang="zh-CN" dirty="0"/>
              </a:p>
              <a:p>
                <a:r>
                  <a:rPr lang="zh-CN" altLang="en-US" dirty="0"/>
                  <a:t>然后引入了 </a:t>
                </a:r>
                <a:r>
                  <a:rPr lang="en-US" altLang="zh-CN" dirty="0"/>
                  <a:t>off line </a:t>
                </a:r>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m:t>
                    </m:r>
                    <m:r>
                      <a:rPr lang="en-US" altLang="zh-CN" b="0" i="1" smtClean="0">
                        <a:latin typeface="Cambria Math" panose="02040503050406030204" pitchFamily="18" charset="0"/>
                      </a:rPr>
                      <m:t>𝑟𝑒𝑡𝑢𝑟𝑛</m:t>
                    </m:r>
                  </m:oMath>
                </a14:m>
                <a:r>
                  <a:rPr lang="zh-CN" altLang="en-US" dirty="0"/>
                  <a:t> </a:t>
                </a:r>
                <a:r>
                  <a:rPr lang="en-US" altLang="zh-CN" dirty="0"/>
                  <a:t>algorithm </a:t>
                </a:r>
              </a:p>
              <a:p>
                <a:r>
                  <a:rPr lang="zh-CN" altLang="en-US" dirty="0"/>
                  <a:t>并阐述了什么是前向，什么是后向</a:t>
                </a:r>
              </a:p>
            </p:txBody>
          </p:sp>
        </mc:Choice>
        <mc:Fallback xmlns="">
          <p:sp>
            <p:nvSpPr>
              <p:cNvPr id="3" name="内容占位符 2">
                <a:extLst>
                  <a:ext uri="{FF2B5EF4-FFF2-40B4-BE49-F238E27FC236}">
                    <a16:creationId xmlns:a16="http://schemas.microsoft.com/office/drawing/2014/main" id="{570BFD0D-1D25-4002-874A-AA1EE4BA05AA}"/>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4695C4E-452E-444E-ADD6-F91F03445650}"/>
              </a:ext>
            </a:extLst>
          </p:cNvPr>
          <p:cNvPicPr>
            <a:picLocks noChangeAspect="1"/>
          </p:cNvPicPr>
          <p:nvPr/>
        </p:nvPicPr>
        <p:blipFill>
          <a:blip r:embed="rId3"/>
          <a:stretch>
            <a:fillRect/>
          </a:stretch>
        </p:blipFill>
        <p:spPr>
          <a:xfrm>
            <a:off x="4350719" y="4313672"/>
            <a:ext cx="3067050" cy="752475"/>
          </a:xfrm>
          <a:prstGeom prst="rect">
            <a:avLst/>
          </a:prstGeom>
        </p:spPr>
      </p:pic>
      <p:pic>
        <p:nvPicPr>
          <p:cNvPr id="5" name="图片 4">
            <a:extLst>
              <a:ext uri="{FF2B5EF4-FFF2-40B4-BE49-F238E27FC236}">
                <a16:creationId xmlns:a16="http://schemas.microsoft.com/office/drawing/2014/main" id="{873C28E0-A27D-4EB5-882F-2CAC3F669C30}"/>
              </a:ext>
            </a:extLst>
          </p:cNvPr>
          <p:cNvPicPr>
            <a:picLocks noChangeAspect="1"/>
          </p:cNvPicPr>
          <p:nvPr/>
        </p:nvPicPr>
        <p:blipFill>
          <a:blip r:embed="rId4"/>
          <a:stretch>
            <a:fillRect/>
          </a:stretch>
        </p:blipFill>
        <p:spPr>
          <a:xfrm>
            <a:off x="1531319" y="3537685"/>
            <a:ext cx="8705850" cy="533400"/>
          </a:xfrm>
          <a:prstGeom prst="rect">
            <a:avLst/>
          </a:prstGeom>
        </p:spPr>
      </p:pic>
      <p:pic>
        <p:nvPicPr>
          <p:cNvPr id="6" name="图片 5">
            <a:extLst>
              <a:ext uri="{FF2B5EF4-FFF2-40B4-BE49-F238E27FC236}">
                <a16:creationId xmlns:a16="http://schemas.microsoft.com/office/drawing/2014/main" id="{5A8AA67B-185A-4D47-97DD-085A1D17FC1D}"/>
              </a:ext>
            </a:extLst>
          </p:cNvPr>
          <p:cNvPicPr>
            <a:picLocks noChangeAspect="1"/>
          </p:cNvPicPr>
          <p:nvPr/>
        </p:nvPicPr>
        <p:blipFill>
          <a:blip r:embed="rId5"/>
          <a:stretch>
            <a:fillRect/>
          </a:stretch>
        </p:blipFill>
        <p:spPr>
          <a:xfrm>
            <a:off x="2367313" y="5308734"/>
            <a:ext cx="6610350" cy="819150"/>
          </a:xfrm>
          <a:prstGeom prst="rect">
            <a:avLst/>
          </a:prstGeom>
        </p:spPr>
      </p:pic>
    </p:spTree>
    <p:extLst>
      <p:ext uri="{BB962C8B-B14F-4D97-AF65-F5344CB8AC3E}">
        <p14:creationId xmlns:p14="http://schemas.microsoft.com/office/powerpoint/2010/main" val="40228675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599A98CE-7CF4-486E-B703-2E44DD99DE8D}"/>
                  </a:ext>
                </a:extLst>
              </p:cNvPr>
              <p:cNvSpPr>
                <a:spLocks noGrp="1"/>
              </p:cNvSpPr>
              <p:nvPr>
                <p:ph type="title"/>
              </p:nvPr>
            </p:nvSpPr>
            <p:spPr/>
            <p:txBody>
              <a:bodyPr/>
              <a:lstStyle/>
              <a:p>
                <a:r>
                  <a:rPr lang="en-US" altLang="zh-CN" dirty="0"/>
                  <a:t>TD(</a:t>
                </a:r>
                <a14:m>
                  <m:oMath xmlns:m="http://schemas.openxmlformats.org/officeDocument/2006/math">
                    <m:r>
                      <a:rPr lang="en-US" altLang="zh-CN" b="0" i="1" smtClean="0">
                        <a:latin typeface="Cambria Math" panose="02040503050406030204" pitchFamily="18" charset="0"/>
                      </a:rPr>
                      <m:t>𝜆</m:t>
                    </m:r>
                  </m:oMath>
                </a14:m>
                <a:r>
                  <a:rPr lang="en-US" altLang="zh-CN" dirty="0"/>
                  <a:t>)</a:t>
                </a:r>
                <a:endParaRPr lang="zh-CN" altLang="en-US" dirty="0"/>
              </a:p>
            </p:txBody>
          </p:sp>
        </mc:Choice>
        <mc:Fallback xmlns="">
          <p:sp>
            <p:nvSpPr>
              <p:cNvPr id="2" name="标题 1">
                <a:extLst>
                  <a:ext uri="{FF2B5EF4-FFF2-40B4-BE49-F238E27FC236}">
                    <a16:creationId xmlns:a16="http://schemas.microsoft.com/office/drawing/2014/main" id="{599A98CE-7CF4-486E-B703-2E44DD99DE8D}"/>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88F9D3B6-4F16-4217-B77F-9F77F4F242CF}"/>
              </a:ext>
            </a:extLst>
          </p:cNvPr>
          <p:cNvSpPr>
            <a:spLocks noGrp="1"/>
          </p:cNvSpPr>
          <p:nvPr>
            <p:ph idx="1"/>
          </p:nvPr>
        </p:nvSpPr>
        <p:spPr/>
        <p:txBody>
          <a:bodyPr/>
          <a:lstStyle/>
          <a:p>
            <a:r>
              <a:rPr lang="zh-CN" altLang="en-US" dirty="0"/>
              <a:t>对上一页算法进行三个方面的改进</a:t>
            </a:r>
            <a:endParaRPr lang="en-US" altLang="zh-CN" dirty="0"/>
          </a:p>
          <a:p>
            <a:endParaRPr lang="zh-CN" altLang="en-US" dirty="0"/>
          </a:p>
        </p:txBody>
      </p:sp>
      <p:pic>
        <p:nvPicPr>
          <p:cNvPr id="4" name="图片 3">
            <a:extLst>
              <a:ext uri="{FF2B5EF4-FFF2-40B4-BE49-F238E27FC236}">
                <a16:creationId xmlns:a16="http://schemas.microsoft.com/office/drawing/2014/main" id="{FB0BD4E7-4E91-4377-82CA-D25367F316DA}"/>
              </a:ext>
            </a:extLst>
          </p:cNvPr>
          <p:cNvPicPr>
            <a:picLocks noChangeAspect="1"/>
          </p:cNvPicPr>
          <p:nvPr/>
        </p:nvPicPr>
        <p:blipFill>
          <a:blip r:embed="rId4"/>
          <a:stretch>
            <a:fillRect/>
          </a:stretch>
        </p:blipFill>
        <p:spPr>
          <a:xfrm>
            <a:off x="6531895" y="960171"/>
            <a:ext cx="5172426" cy="3948688"/>
          </a:xfrm>
          <a:prstGeom prst="rect">
            <a:avLst/>
          </a:prstGeom>
        </p:spPr>
      </p:pic>
    </p:spTree>
    <p:extLst>
      <p:ext uri="{BB962C8B-B14F-4D97-AF65-F5344CB8AC3E}">
        <p14:creationId xmlns:p14="http://schemas.microsoft.com/office/powerpoint/2010/main" val="8107323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317AB6-EEAB-469D-BDB8-D3F2DF4B1F70}"/>
              </a:ext>
            </a:extLst>
          </p:cNvPr>
          <p:cNvPicPr>
            <a:picLocks noChangeAspect="1"/>
          </p:cNvPicPr>
          <p:nvPr/>
        </p:nvPicPr>
        <p:blipFill>
          <a:blip r:embed="rId2"/>
          <a:stretch>
            <a:fillRect/>
          </a:stretch>
        </p:blipFill>
        <p:spPr>
          <a:xfrm>
            <a:off x="838200" y="280987"/>
            <a:ext cx="4448175" cy="800100"/>
          </a:xfrm>
          <a:prstGeom prst="rect">
            <a:avLst/>
          </a:prstGeom>
        </p:spPr>
      </p:pic>
      <p:pic>
        <p:nvPicPr>
          <p:cNvPr id="7" name="图片 6">
            <a:extLst>
              <a:ext uri="{FF2B5EF4-FFF2-40B4-BE49-F238E27FC236}">
                <a16:creationId xmlns:a16="http://schemas.microsoft.com/office/drawing/2014/main" id="{A14D9BAA-2DA1-41AE-A34D-F15AAA24A4D5}"/>
              </a:ext>
            </a:extLst>
          </p:cNvPr>
          <p:cNvPicPr>
            <a:picLocks noChangeAspect="1"/>
          </p:cNvPicPr>
          <p:nvPr/>
        </p:nvPicPr>
        <p:blipFill>
          <a:blip r:embed="rId3"/>
          <a:stretch>
            <a:fillRect/>
          </a:stretch>
        </p:blipFill>
        <p:spPr>
          <a:xfrm>
            <a:off x="7276651" y="681037"/>
            <a:ext cx="2200275" cy="476250"/>
          </a:xfrm>
          <a:prstGeom prst="rect">
            <a:avLst/>
          </a:prstGeom>
        </p:spPr>
      </p:pic>
      <p:pic>
        <p:nvPicPr>
          <p:cNvPr id="4" name="内容占位符 3">
            <a:extLst>
              <a:ext uri="{FF2B5EF4-FFF2-40B4-BE49-F238E27FC236}">
                <a16:creationId xmlns:a16="http://schemas.microsoft.com/office/drawing/2014/main" id="{E4A4F959-7495-47A0-9FA3-EAC9944ADE3D}"/>
              </a:ext>
            </a:extLst>
          </p:cNvPr>
          <p:cNvPicPr>
            <a:picLocks noGrp="1" noChangeAspect="1"/>
          </p:cNvPicPr>
          <p:nvPr>
            <p:ph idx="4294967295"/>
          </p:nvPr>
        </p:nvPicPr>
        <p:blipFill>
          <a:blip r:embed="rId4"/>
          <a:stretch>
            <a:fillRect/>
          </a:stretch>
        </p:blipFill>
        <p:spPr>
          <a:xfrm>
            <a:off x="1940043" y="1697823"/>
            <a:ext cx="7672387" cy="4351338"/>
          </a:xfrm>
          <a:prstGeom prst="rect">
            <a:avLst/>
          </a:prstGeom>
        </p:spPr>
      </p:pic>
      <p:pic>
        <p:nvPicPr>
          <p:cNvPr id="6" name="图片 5">
            <a:extLst>
              <a:ext uri="{FF2B5EF4-FFF2-40B4-BE49-F238E27FC236}">
                <a16:creationId xmlns:a16="http://schemas.microsoft.com/office/drawing/2014/main" id="{19EB805C-E840-49E1-BC01-87BB6C2FEC7A}"/>
              </a:ext>
            </a:extLst>
          </p:cNvPr>
          <p:cNvPicPr>
            <a:picLocks noChangeAspect="1"/>
          </p:cNvPicPr>
          <p:nvPr/>
        </p:nvPicPr>
        <p:blipFill>
          <a:blip r:embed="rId5"/>
          <a:stretch>
            <a:fillRect/>
          </a:stretch>
        </p:blipFill>
        <p:spPr>
          <a:xfrm>
            <a:off x="962476" y="1081087"/>
            <a:ext cx="3952875" cy="495300"/>
          </a:xfrm>
          <a:prstGeom prst="rect">
            <a:avLst/>
          </a:prstGeom>
        </p:spPr>
      </p:pic>
    </p:spTree>
    <p:extLst>
      <p:ext uri="{BB962C8B-B14F-4D97-AF65-F5344CB8AC3E}">
        <p14:creationId xmlns:p14="http://schemas.microsoft.com/office/powerpoint/2010/main" val="3917328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20D08AC-498D-41E5-9F8F-7C46513DF480}"/>
              </a:ext>
            </a:extLst>
          </p:cNvPr>
          <p:cNvPicPr>
            <a:picLocks noChangeAspect="1"/>
          </p:cNvPicPr>
          <p:nvPr/>
        </p:nvPicPr>
        <p:blipFill>
          <a:blip r:embed="rId3"/>
          <a:stretch>
            <a:fillRect/>
          </a:stretch>
        </p:blipFill>
        <p:spPr>
          <a:xfrm>
            <a:off x="1385887" y="1209675"/>
            <a:ext cx="9420225" cy="4438650"/>
          </a:xfrm>
          <a:prstGeom prst="rect">
            <a:avLst/>
          </a:prstGeom>
        </p:spPr>
      </p:pic>
    </p:spTree>
    <p:extLst>
      <p:ext uri="{BB962C8B-B14F-4D97-AF65-F5344CB8AC3E}">
        <p14:creationId xmlns:p14="http://schemas.microsoft.com/office/powerpoint/2010/main" val="21680005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81F4F-2654-46BE-96D9-21E91CC3942C}"/>
              </a:ext>
            </a:extLst>
          </p:cNvPr>
          <p:cNvSpPr>
            <a:spLocks noGrp="1"/>
          </p:cNvSpPr>
          <p:nvPr>
            <p:ph type="title"/>
          </p:nvPr>
        </p:nvSpPr>
        <p:spPr/>
        <p:txBody>
          <a:bodyPr/>
          <a:lstStyle/>
          <a:p>
            <a:r>
              <a:rPr lang="en-US" altLang="zh-CN" dirty="0"/>
              <a:t>n-step Truncated </a:t>
            </a:r>
            <a:r>
              <a:rPr lang="el-GR" altLang="zh-CN" dirty="0"/>
              <a:t>λ-</a:t>
            </a:r>
            <a:r>
              <a:rPr lang="en-US" altLang="zh-CN" dirty="0"/>
              <a:t>return Methods</a:t>
            </a:r>
            <a:endParaRPr lang="zh-CN" altLang="en-US" dirty="0"/>
          </a:p>
        </p:txBody>
      </p:sp>
      <p:pic>
        <p:nvPicPr>
          <p:cNvPr id="4" name="内容占位符 3">
            <a:extLst>
              <a:ext uri="{FF2B5EF4-FFF2-40B4-BE49-F238E27FC236}">
                <a16:creationId xmlns:a16="http://schemas.microsoft.com/office/drawing/2014/main" id="{595E4772-A1A2-4824-8650-DD75FADB91EE}"/>
              </a:ext>
            </a:extLst>
          </p:cNvPr>
          <p:cNvPicPr>
            <a:picLocks noGrp="1" noChangeAspect="1"/>
          </p:cNvPicPr>
          <p:nvPr>
            <p:ph idx="1"/>
          </p:nvPr>
        </p:nvPicPr>
        <p:blipFill>
          <a:blip r:embed="rId2"/>
          <a:stretch>
            <a:fillRect/>
          </a:stretch>
        </p:blipFill>
        <p:spPr>
          <a:xfrm>
            <a:off x="1424238" y="1690688"/>
            <a:ext cx="8477250" cy="1000125"/>
          </a:xfrm>
          <a:prstGeom prst="rect">
            <a:avLst/>
          </a:prstGeom>
        </p:spPr>
      </p:pic>
      <p:pic>
        <p:nvPicPr>
          <p:cNvPr id="5" name="图片 4">
            <a:extLst>
              <a:ext uri="{FF2B5EF4-FFF2-40B4-BE49-F238E27FC236}">
                <a16:creationId xmlns:a16="http://schemas.microsoft.com/office/drawing/2014/main" id="{34D1DE31-DAB9-463D-8A51-69A70631AD9C}"/>
              </a:ext>
            </a:extLst>
          </p:cNvPr>
          <p:cNvPicPr>
            <a:picLocks noChangeAspect="1"/>
          </p:cNvPicPr>
          <p:nvPr/>
        </p:nvPicPr>
        <p:blipFill>
          <a:blip r:embed="rId3"/>
          <a:stretch>
            <a:fillRect/>
          </a:stretch>
        </p:blipFill>
        <p:spPr>
          <a:xfrm>
            <a:off x="3266925" y="2370220"/>
            <a:ext cx="3271838" cy="2295525"/>
          </a:xfrm>
          <a:prstGeom prst="rect">
            <a:avLst/>
          </a:prstGeom>
        </p:spPr>
      </p:pic>
      <p:pic>
        <p:nvPicPr>
          <p:cNvPr id="6" name="图片 5">
            <a:extLst>
              <a:ext uri="{FF2B5EF4-FFF2-40B4-BE49-F238E27FC236}">
                <a16:creationId xmlns:a16="http://schemas.microsoft.com/office/drawing/2014/main" id="{B139AD20-E59A-46AE-AD83-E9E89A4DB453}"/>
              </a:ext>
            </a:extLst>
          </p:cNvPr>
          <p:cNvPicPr>
            <a:picLocks noChangeAspect="1"/>
          </p:cNvPicPr>
          <p:nvPr/>
        </p:nvPicPr>
        <p:blipFill>
          <a:blip r:embed="rId4"/>
          <a:stretch>
            <a:fillRect/>
          </a:stretch>
        </p:blipFill>
        <p:spPr>
          <a:xfrm>
            <a:off x="1290888" y="4931192"/>
            <a:ext cx="8743950" cy="1038225"/>
          </a:xfrm>
          <a:prstGeom prst="rect">
            <a:avLst/>
          </a:prstGeom>
        </p:spPr>
      </p:pic>
    </p:spTree>
    <p:extLst>
      <p:ext uri="{BB962C8B-B14F-4D97-AF65-F5344CB8AC3E}">
        <p14:creationId xmlns:p14="http://schemas.microsoft.com/office/powerpoint/2010/main" val="10997855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9A242C-A354-4C19-A51B-E4A17640ED1B}"/>
              </a:ext>
            </a:extLst>
          </p:cNvPr>
          <p:cNvSpPr>
            <a:spLocks noGrp="1"/>
          </p:cNvSpPr>
          <p:nvPr>
            <p:ph type="title"/>
          </p:nvPr>
        </p:nvSpPr>
        <p:spPr/>
        <p:txBody>
          <a:bodyPr/>
          <a:lstStyle/>
          <a:p>
            <a:r>
              <a:rPr lang="en-US" altLang="zh-CN" dirty="0"/>
              <a:t>The Online </a:t>
            </a:r>
            <a:r>
              <a:rPr lang="el-GR" altLang="zh-CN" dirty="0"/>
              <a:t>λ-</a:t>
            </a:r>
            <a:r>
              <a:rPr lang="en-US" altLang="zh-CN" dirty="0"/>
              <a:t>return Algorithm</a:t>
            </a:r>
            <a:endParaRPr lang="zh-CN" altLang="en-US" dirty="0"/>
          </a:p>
        </p:txBody>
      </p:sp>
      <p:sp>
        <p:nvSpPr>
          <p:cNvPr id="3" name="内容占位符 2">
            <a:extLst>
              <a:ext uri="{FF2B5EF4-FFF2-40B4-BE49-F238E27FC236}">
                <a16:creationId xmlns:a16="http://schemas.microsoft.com/office/drawing/2014/main" id="{17EA18CB-13E2-463D-887A-42FA6D976B22}"/>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42492834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14D967-B887-4A08-8B39-FEF24072F1B9}"/>
              </a:ext>
            </a:extLst>
          </p:cNvPr>
          <p:cNvSpPr>
            <a:spLocks noGrp="1"/>
          </p:cNvSpPr>
          <p:nvPr>
            <p:ph type="title"/>
          </p:nvPr>
        </p:nvSpPr>
        <p:spPr/>
        <p:txBody>
          <a:bodyPr/>
          <a:lstStyle/>
          <a:p>
            <a:r>
              <a:rPr lang="en-US" altLang="zh-CN" dirty="0"/>
              <a:t>True Online TD(</a:t>
            </a:r>
            <a:r>
              <a:rPr lang="el-GR" altLang="zh-CN" dirty="0"/>
              <a:t>λ)</a:t>
            </a:r>
            <a:endParaRPr lang="zh-CN" altLang="en-US" dirty="0"/>
          </a:p>
        </p:txBody>
      </p:sp>
      <p:pic>
        <p:nvPicPr>
          <p:cNvPr id="4" name="内容占位符 3">
            <a:extLst>
              <a:ext uri="{FF2B5EF4-FFF2-40B4-BE49-F238E27FC236}">
                <a16:creationId xmlns:a16="http://schemas.microsoft.com/office/drawing/2014/main" id="{25367BA6-1C5F-4289-94BF-A9A94AF9861E}"/>
              </a:ext>
            </a:extLst>
          </p:cNvPr>
          <p:cNvPicPr>
            <a:picLocks noGrp="1" noChangeAspect="1"/>
          </p:cNvPicPr>
          <p:nvPr>
            <p:ph idx="1"/>
          </p:nvPr>
        </p:nvPicPr>
        <p:blipFill>
          <a:blip r:embed="rId3"/>
          <a:stretch>
            <a:fillRect/>
          </a:stretch>
        </p:blipFill>
        <p:spPr>
          <a:xfrm>
            <a:off x="3809949" y="1592020"/>
            <a:ext cx="3648075" cy="2181225"/>
          </a:xfrm>
          <a:prstGeom prst="rect">
            <a:avLst/>
          </a:prstGeom>
        </p:spPr>
      </p:pic>
      <p:pic>
        <p:nvPicPr>
          <p:cNvPr id="5" name="图片 4">
            <a:extLst>
              <a:ext uri="{FF2B5EF4-FFF2-40B4-BE49-F238E27FC236}">
                <a16:creationId xmlns:a16="http://schemas.microsoft.com/office/drawing/2014/main" id="{F2620168-F190-4690-A49C-3C2B4D5DC852}"/>
              </a:ext>
            </a:extLst>
          </p:cNvPr>
          <p:cNvPicPr>
            <a:picLocks noChangeAspect="1"/>
          </p:cNvPicPr>
          <p:nvPr/>
        </p:nvPicPr>
        <p:blipFill>
          <a:blip r:embed="rId4"/>
          <a:stretch>
            <a:fillRect/>
          </a:stretch>
        </p:blipFill>
        <p:spPr>
          <a:xfrm>
            <a:off x="1052461" y="3856472"/>
            <a:ext cx="9163050" cy="1666875"/>
          </a:xfrm>
          <a:prstGeom prst="rect">
            <a:avLst/>
          </a:prstGeom>
        </p:spPr>
      </p:pic>
    </p:spTree>
    <p:extLst>
      <p:ext uri="{BB962C8B-B14F-4D97-AF65-F5344CB8AC3E}">
        <p14:creationId xmlns:p14="http://schemas.microsoft.com/office/powerpoint/2010/main" val="1093057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4327F-2198-49E4-BEFD-BAE80013B1DF}"/>
              </a:ext>
            </a:extLst>
          </p:cNvPr>
          <p:cNvSpPr>
            <a:spLocks noGrp="1"/>
          </p:cNvSpPr>
          <p:nvPr>
            <p:ph type="title"/>
          </p:nvPr>
        </p:nvSpPr>
        <p:spPr/>
        <p:txBody>
          <a:bodyPr/>
          <a:lstStyle/>
          <a:p>
            <a:r>
              <a:rPr lang="en-US" altLang="zh-CN" dirty="0"/>
              <a:t>On policy MC</a:t>
            </a:r>
            <a:endParaRPr lang="zh-CN" altLang="en-US" dirty="0"/>
          </a:p>
        </p:txBody>
      </p:sp>
      <p:pic>
        <p:nvPicPr>
          <p:cNvPr id="5" name="内容占位符 4">
            <a:extLst>
              <a:ext uri="{FF2B5EF4-FFF2-40B4-BE49-F238E27FC236}">
                <a16:creationId xmlns:a16="http://schemas.microsoft.com/office/drawing/2014/main" id="{F09AD10C-2E70-48F4-B939-C347E520783C}"/>
              </a:ext>
            </a:extLst>
          </p:cNvPr>
          <p:cNvPicPr>
            <a:picLocks noGrp="1" noChangeAspect="1"/>
          </p:cNvPicPr>
          <p:nvPr>
            <p:ph idx="1"/>
          </p:nvPr>
        </p:nvPicPr>
        <p:blipFill>
          <a:blip r:embed="rId3"/>
          <a:stretch>
            <a:fillRect/>
          </a:stretch>
        </p:blipFill>
        <p:spPr>
          <a:xfrm>
            <a:off x="698500" y="1319934"/>
            <a:ext cx="8441396" cy="5347565"/>
          </a:xfrm>
          <a:prstGeom prst="rect">
            <a:avLst/>
          </a:prstGeom>
        </p:spPr>
      </p:pic>
      <p:pic>
        <p:nvPicPr>
          <p:cNvPr id="4" name="图片 3">
            <a:extLst>
              <a:ext uri="{FF2B5EF4-FFF2-40B4-BE49-F238E27FC236}">
                <a16:creationId xmlns:a16="http://schemas.microsoft.com/office/drawing/2014/main" id="{0447B57D-81D4-444C-BE3A-0990BDAEC39D}"/>
              </a:ext>
            </a:extLst>
          </p:cNvPr>
          <p:cNvPicPr>
            <a:picLocks noChangeAspect="1"/>
          </p:cNvPicPr>
          <p:nvPr/>
        </p:nvPicPr>
        <p:blipFill>
          <a:blip r:embed="rId4"/>
          <a:stretch>
            <a:fillRect/>
          </a:stretch>
        </p:blipFill>
        <p:spPr>
          <a:xfrm>
            <a:off x="9804082" y="2157413"/>
            <a:ext cx="904875" cy="4019550"/>
          </a:xfrm>
          <a:prstGeom prst="rect">
            <a:avLst/>
          </a:prstGeom>
        </p:spPr>
      </p:pic>
      <p:sp>
        <p:nvSpPr>
          <p:cNvPr id="3" name="矩形: 圆角 2">
            <a:extLst>
              <a:ext uri="{FF2B5EF4-FFF2-40B4-BE49-F238E27FC236}">
                <a16:creationId xmlns:a16="http://schemas.microsoft.com/office/drawing/2014/main" id="{FC242521-BB57-4EA6-98E8-F4C8808B0A12}"/>
              </a:ext>
            </a:extLst>
          </p:cNvPr>
          <p:cNvSpPr/>
          <p:nvPr/>
        </p:nvSpPr>
        <p:spPr>
          <a:xfrm>
            <a:off x="4064000" y="3594100"/>
            <a:ext cx="431800" cy="330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B038218F-DF9E-4EF6-8A06-D0C419041FB0}"/>
              </a:ext>
            </a:extLst>
          </p:cNvPr>
          <p:cNvSpPr/>
          <p:nvPr/>
        </p:nvSpPr>
        <p:spPr>
          <a:xfrm>
            <a:off x="2387600" y="5943600"/>
            <a:ext cx="876300" cy="4445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004845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F5E626-F1AB-4419-BC64-8D959E599A6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A99FBB6-8A5B-48B4-8533-1B3EAAEFEA45}"/>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3F67182-85C9-48B6-BED2-708C4EBD1D91}"/>
              </a:ext>
            </a:extLst>
          </p:cNvPr>
          <p:cNvPicPr>
            <a:picLocks noChangeAspect="1"/>
          </p:cNvPicPr>
          <p:nvPr/>
        </p:nvPicPr>
        <p:blipFill>
          <a:blip r:embed="rId3"/>
          <a:stretch>
            <a:fillRect/>
          </a:stretch>
        </p:blipFill>
        <p:spPr>
          <a:xfrm>
            <a:off x="1747837" y="414337"/>
            <a:ext cx="8696325" cy="6029325"/>
          </a:xfrm>
          <a:prstGeom prst="rect">
            <a:avLst/>
          </a:prstGeom>
        </p:spPr>
      </p:pic>
    </p:spTree>
    <p:extLst>
      <p:ext uri="{BB962C8B-B14F-4D97-AF65-F5344CB8AC3E}">
        <p14:creationId xmlns:p14="http://schemas.microsoft.com/office/powerpoint/2010/main" val="15803640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3DEE6B-6786-44FB-B3A0-C45A039DA5DF}"/>
              </a:ext>
            </a:extLst>
          </p:cNvPr>
          <p:cNvSpPr>
            <a:spLocks noGrp="1"/>
          </p:cNvSpPr>
          <p:nvPr>
            <p:ph type="title"/>
          </p:nvPr>
        </p:nvSpPr>
        <p:spPr/>
        <p:txBody>
          <a:bodyPr/>
          <a:lstStyle/>
          <a:p>
            <a:r>
              <a:rPr lang="en-US" altLang="zh-CN" dirty="0"/>
              <a:t>Dutch Traces in Monte Carlo Learning</a:t>
            </a:r>
            <a:endParaRPr lang="zh-CN" altLang="en-US" dirty="0"/>
          </a:p>
        </p:txBody>
      </p:sp>
      <p:sp>
        <p:nvSpPr>
          <p:cNvPr id="3" name="内容占位符 2">
            <a:extLst>
              <a:ext uri="{FF2B5EF4-FFF2-40B4-BE49-F238E27FC236}">
                <a16:creationId xmlns:a16="http://schemas.microsoft.com/office/drawing/2014/main" id="{36B38D7A-360A-4E31-8AAA-EDE3A4A6AB7C}"/>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0060646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AB645AD3-3C91-4C45-BF66-FA29B3C4FCF8}"/>
                  </a:ext>
                </a:extLst>
              </p:cNvPr>
              <p:cNvSpPr>
                <a:spLocks noGrp="1"/>
              </p:cNvSpPr>
              <p:nvPr>
                <p:ph type="title"/>
              </p:nvPr>
            </p:nvSpPr>
            <p:spPr/>
            <p:txBody>
              <a:bodyPr/>
              <a:lstStyle/>
              <a:p>
                <a:r>
                  <a:rPr lang="en-US" altLang="zh-CN" dirty="0"/>
                  <a:t>Sarsa(</a:t>
                </a:r>
                <a14:m>
                  <m:oMath xmlns:m="http://schemas.openxmlformats.org/officeDocument/2006/math">
                    <m:r>
                      <a:rPr lang="en-US" altLang="zh-CN" b="0" i="1" smtClean="0">
                        <a:latin typeface="Cambria Math" panose="02040503050406030204" pitchFamily="18" charset="0"/>
                      </a:rPr>
                      <m:t>𝜆</m:t>
                    </m:r>
                  </m:oMath>
                </a14:m>
                <a:r>
                  <a:rPr lang="en-US" altLang="zh-CN" dirty="0"/>
                  <a:t>)</a:t>
                </a:r>
                <a:endParaRPr lang="zh-CN" altLang="en-US" dirty="0"/>
              </a:p>
            </p:txBody>
          </p:sp>
        </mc:Choice>
        <mc:Fallback xmlns="">
          <p:sp>
            <p:nvSpPr>
              <p:cNvPr id="2" name="标题 1">
                <a:extLst>
                  <a:ext uri="{FF2B5EF4-FFF2-40B4-BE49-F238E27FC236}">
                    <a16:creationId xmlns:a16="http://schemas.microsoft.com/office/drawing/2014/main" id="{AB645AD3-3C91-4C45-BF66-FA29B3C4FCF8}"/>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F9022EDA-DCFD-4FA0-B467-6A7C337CD5E7}"/>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5278316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ADD92-B0CA-43CD-9F2C-B4CB773F40B6}"/>
              </a:ext>
            </a:extLst>
          </p:cNvPr>
          <p:cNvSpPr>
            <a:spLocks noGrp="1"/>
          </p:cNvSpPr>
          <p:nvPr>
            <p:ph type="title"/>
          </p:nvPr>
        </p:nvSpPr>
        <p:spPr/>
        <p:txBody>
          <a:bodyPr/>
          <a:lstStyle/>
          <a:p>
            <a:r>
              <a:rPr lang="en-US" altLang="zh-CN" dirty="0"/>
              <a:t>Off policy eligibility trace</a:t>
            </a:r>
            <a:endParaRPr lang="zh-CN" altLang="en-US" dirty="0"/>
          </a:p>
        </p:txBody>
      </p:sp>
      <p:sp>
        <p:nvSpPr>
          <p:cNvPr id="3" name="内容占位符 2">
            <a:extLst>
              <a:ext uri="{FF2B5EF4-FFF2-40B4-BE49-F238E27FC236}">
                <a16:creationId xmlns:a16="http://schemas.microsoft.com/office/drawing/2014/main" id="{97880271-A83B-44B2-9390-AF635C6B595F}"/>
              </a:ext>
            </a:extLst>
          </p:cNvPr>
          <p:cNvSpPr>
            <a:spLocks noGrp="1"/>
          </p:cNvSpPr>
          <p:nvPr>
            <p:ph idx="1"/>
          </p:nvPr>
        </p:nvSpPr>
        <p:spPr/>
        <p:txBody>
          <a:bodyPr/>
          <a:lstStyle/>
          <a:p>
            <a:r>
              <a:rPr lang="en-US" altLang="zh-CN" dirty="0"/>
              <a:t>W Q</a:t>
            </a:r>
          </a:p>
          <a:p>
            <a:r>
              <a:rPr lang="en-US" altLang="zh-CN" dirty="0" err="1"/>
              <a:t>Treeback</a:t>
            </a:r>
            <a:r>
              <a:rPr lang="en-US" altLang="zh-CN" dirty="0"/>
              <a:t> Q</a:t>
            </a:r>
            <a:endParaRPr lang="zh-CN" altLang="en-US" dirty="0"/>
          </a:p>
        </p:txBody>
      </p:sp>
    </p:spTree>
    <p:extLst>
      <p:ext uri="{BB962C8B-B14F-4D97-AF65-F5344CB8AC3E}">
        <p14:creationId xmlns:p14="http://schemas.microsoft.com/office/powerpoint/2010/main" val="4659948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6D655F-43AD-4C79-8EEB-92294DB689B4}"/>
              </a:ext>
            </a:extLst>
          </p:cNvPr>
          <p:cNvSpPr>
            <a:spLocks noGrp="1"/>
          </p:cNvSpPr>
          <p:nvPr>
            <p:ph type="title"/>
          </p:nvPr>
        </p:nvSpPr>
        <p:spPr/>
        <p:txBody>
          <a:bodyPr/>
          <a:lstStyle/>
          <a:p>
            <a:r>
              <a:rPr lang="en-US" altLang="zh-CN" dirty="0"/>
              <a:t>4.Policy gradient and look deeper</a:t>
            </a:r>
            <a:endParaRPr lang="zh-CN" altLang="en-US" dirty="0"/>
          </a:p>
        </p:txBody>
      </p:sp>
      <p:sp>
        <p:nvSpPr>
          <p:cNvPr id="3" name="内容占位符 2">
            <a:extLst>
              <a:ext uri="{FF2B5EF4-FFF2-40B4-BE49-F238E27FC236}">
                <a16:creationId xmlns:a16="http://schemas.microsoft.com/office/drawing/2014/main" id="{19B2B8E2-28B0-48D8-B0F4-145D5B53D98B}"/>
              </a:ext>
            </a:extLst>
          </p:cNvPr>
          <p:cNvSpPr>
            <a:spLocks noGrp="1"/>
          </p:cNvSpPr>
          <p:nvPr>
            <p:ph idx="1"/>
          </p:nvPr>
        </p:nvSpPr>
        <p:spPr/>
        <p:txBody>
          <a:bodyPr/>
          <a:lstStyle/>
          <a:p>
            <a:r>
              <a:rPr lang="en-US" altLang="zh-CN" dirty="0"/>
              <a:t>…</a:t>
            </a:r>
            <a:endParaRPr lang="zh-CN" altLang="en-US" dirty="0"/>
          </a:p>
        </p:txBody>
      </p:sp>
    </p:spTree>
    <p:extLst>
      <p:ext uri="{BB962C8B-B14F-4D97-AF65-F5344CB8AC3E}">
        <p14:creationId xmlns:p14="http://schemas.microsoft.com/office/powerpoint/2010/main" val="2592116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FC7E09-DA17-46D8-97D5-221DDFE4C9F9}"/>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AB9F6C92-1634-4E38-A4D0-AB11190A0F67}"/>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2885122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0A99C1-91A5-4EF9-97C1-99F4CC8FC0C3}"/>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BC4A472B-588A-41D8-B6CB-866D02A88DF9}"/>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6102213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BDAFC4-4895-41A1-8CEB-B32CABBFE64D}"/>
              </a:ext>
            </a:extLst>
          </p:cNvPr>
          <p:cNvSpPr>
            <a:spLocks noGrp="1"/>
          </p:cNvSpPr>
          <p:nvPr>
            <p:ph type="title"/>
          </p:nvPr>
        </p:nvSpPr>
        <p:spPr/>
        <p:txBody>
          <a:bodyPr/>
          <a:lstStyle/>
          <a:p>
            <a:r>
              <a:rPr lang="zh-CN" altLang="en-US" dirty="0"/>
              <a:t>四个贝尔曼方程：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3BE0B37-86A3-4AF0-8DFF-145AC27FF8ED}"/>
                  </a:ext>
                </a:extLst>
              </p:cNvPr>
              <p:cNvSpPr>
                <a:spLocks noGrp="1"/>
              </p:cNvSpPr>
              <p:nvPr>
                <p:ph idx="1"/>
              </p:nvPr>
            </p:nvSpPr>
            <p:spPr>
              <a:xfrm>
                <a:off x="838200" y="1825625"/>
                <a:ext cx="10515600" cy="4351338"/>
              </a:xfrm>
            </p:spPr>
            <p:txBody>
              <a:bodyPr/>
              <a:lstStyle/>
              <a:p>
                <a:r>
                  <a:rPr lang="zh-CN" altLang="en-US" dirty="0"/>
                  <a:t>本书中用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𝜋</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𝜋</m:t>
                        </m:r>
                      </m:sub>
                    </m:sSub>
                    <m:r>
                      <a:rPr lang="zh-CN" altLang="en-US" i="1">
                        <a:latin typeface="Cambria Math" panose="02040503050406030204" pitchFamily="18" charset="0"/>
                      </a:rPr>
                      <m:t>表示</m:t>
                    </m:r>
                  </m:oMath>
                </a14:m>
                <a:r>
                  <a:rPr lang="zh-CN" altLang="en-US" dirty="0"/>
                  <a:t>估计值，用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 </m:t>
                    </m:r>
                    <m:r>
                      <a:rPr lang="zh-CN" altLang="en-US" i="1">
                        <a:latin typeface="Cambria Math" panose="02040503050406030204" pitchFamily="18" charset="0"/>
                      </a:rPr>
                      <m:t>表示</m:t>
                    </m:r>
                  </m:oMath>
                </a14:m>
                <a:r>
                  <a:rPr lang="zh-CN" altLang="en-US" dirty="0"/>
                  <a:t>最优值。</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3BE0B37-86A3-4AF0-8DFF-145AC27FF8ED}"/>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238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C25B21F3-5386-41DA-B1BF-AC2431CB88A6}"/>
              </a:ext>
            </a:extLst>
          </p:cNvPr>
          <p:cNvGrpSpPr/>
          <p:nvPr/>
        </p:nvGrpSpPr>
        <p:grpSpPr>
          <a:xfrm>
            <a:off x="1515283" y="2469720"/>
            <a:ext cx="5353050" cy="647700"/>
            <a:chOff x="4552950" y="3105150"/>
            <a:chExt cx="5353050" cy="647700"/>
          </a:xfrm>
        </p:grpSpPr>
        <p:pic>
          <p:nvPicPr>
            <p:cNvPr id="4" name="图片 3">
              <a:extLst>
                <a:ext uri="{FF2B5EF4-FFF2-40B4-BE49-F238E27FC236}">
                  <a16:creationId xmlns:a16="http://schemas.microsoft.com/office/drawing/2014/main" id="{EE08179E-E976-4448-AB27-2B58B3C43C0C}"/>
                </a:ext>
              </a:extLst>
            </p:cNvPr>
            <p:cNvPicPr>
              <a:picLocks noChangeAspect="1"/>
            </p:cNvPicPr>
            <p:nvPr/>
          </p:nvPicPr>
          <p:blipFill>
            <a:blip r:embed="rId4"/>
            <a:stretch>
              <a:fillRect/>
            </a:stretch>
          </p:blipFill>
          <p:spPr>
            <a:xfrm>
              <a:off x="4552950" y="3105150"/>
              <a:ext cx="3086100" cy="647700"/>
            </a:xfrm>
            <a:prstGeom prst="rect">
              <a:avLst/>
            </a:prstGeom>
          </p:spPr>
        </p:pic>
        <p:pic>
          <p:nvPicPr>
            <p:cNvPr id="5" name="图片 4">
              <a:extLst>
                <a:ext uri="{FF2B5EF4-FFF2-40B4-BE49-F238E27FC236}">
                  <a16:creationId xmlns:a16="http://schemas.microsoft.com/office/drawing/2014/main" id="{5832CA0C-3E0A-414D-83CE-B9168C69563E}"/>
                </a:ext>
              </a:extLst>
            </p:cNvPr>
            <p:cNvPicPr>
              <a:picLocks noChangeAspect="1"/>
            </p:cNvPicPr>
            <p:nvPr/>
          </p:nvPicPr>
          <p:blipFill>
            <a:blip r:embed="rId5"/>
            <a:stretch>
              <a:fillRect/>
            </a:stretch>
          </p:blipFill>
          <p:spPr>
            <a:xfrm>
              <a:off x="7639050" y="3105150"/>
              <a:ext cx="2266950" cy="466725"/>
            </a:xfrm>
            <a:prstGeom prst="rect">
              <a:avLst/>
            </a:prstGeom>
          </p:spPr>
        </p:pic>
      </p:grpSp>
      <p:grpSp>
        <p:nvGrpSpPr>
          <p:cNvPr id="9" name="组合 8">
            <a:extLst>
              <a:ext uri="{FF2B5EF4-FFF2-40B4-BE49-F238E27FC236}">
                <a16:creationId xmlns:a16="http://schemas.microsoft.com/office/drawing/2014/main" id="{518D50ED-0FDB-4B49-8188-37B9025991CE}"/>
              </a:ext>
            </a:extLst>
          </p:cNvPr>
          <p:cNvGrpSpPr/>
          <p:nvPr/>
        </p:nvGrpSpPr>
        <p:grpSpPr>
          <a:xfrm>
            <a:off x="1515283" y="3038475"/>
            <a:ext cx="8526974" cy="781050"/>
            <a:chOff x="4252912" y="3038475"/>
            <a:chExt cx="8526974" cy="781050"/>
          </a:xfrm>
        </p:grpSpPr>
        <p:pic>
          <p:nvPicPr>
            <p:cNvPr id="7" name="图片 6">
              <a:extLst>
                <a:ext uri="{FF2B5EF4-FFF2-40B4-BE49-F238E27FC236}">
                  <a16:creationId xmlns:a16="http://schemas.microsoft.com/office/drawing/2014/main" id="{3930BDC2-7F8E-4434-92A2-CB44CC21D39D}"/>
                </a:ext>
              </a:extLst>
            </p:cNvPr>
            <p:cNvPicPr>
              <a:picLocks noChangeAspect="1"/>
            </p:cNvPicPr>
            <p:nvPr/>
          </p:nvPicPr>
          <p:blipFill>
            <a:blip r:embed="rId6"/>
            <a:stretch>
              <a:fillRect/>
            </a:stretch>
          </p:blipFill>
          <p:spPr>
            <a:xfrm>
              <a:off x="4252912" y="3038475"/>
              <a:ext cx="3686175" cy="781050"/>
            </a:xfrm>
            <a:prstGeom prst="rect">
              <a:avLst/>
            </a:prstGeom>
          </p:spPr>
        </p:pic>
        <p:pic>
          <p:nvPicPr>
            <p:cNvPr id="8" name="图片 7">
              <a:extLst>
                <a:ext uri="{FF2B5EF4-FFF2-40B4-BE49-F238E27FC236}">
                  <a16:creationId xmlns:a16="http://schemas.microsoft.com/office/drawing/2014/main" id="{EDC94B44-B9E9-45B9-9432-7953BBEBDA19}"/>
                </a:ext>
              </a:extLst>
            </p:cNvPr>
            <p:cNvPicPr>
              <a:picLocks noChangeAspect="1"/>
            </p:cNvPicPr>
            <p:nvPr/>
          </p:nvPicPr>
          <p:blipFill>
            <a:blip r:embed="rId7"/>
            <a:stretch>
              <a:fillRect/>
            </a:stretch>
          </p:blipFill>
          <p:spPr>
            <a:xfrm>
              <a:off x="8122161" y="3167062"/>
              <a:ext cx="4657725" cy="523875"/>
            </a:xfrm>
            <a:prstGeom prst="rect">
              <a:avLst/>
            </a:prstGeom>
          </p:spPr>
        </p:pic>
      </p:grpSp>
    </p:spTree>
    <p:extLst>
      <p:ext uri="{BB962C8B-B14F-4D97-AF65-F5344CB8AC3E}">
        <p14:creationId xmlns:p14="http://schemas.microsoft.com/office/powerpoint/2010/main" val="2572556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C3A30B-B7F1-430A-BB9B-D07984984B7D}"/>
              </a:ext>
            </a:extLst>
          </p:cNvPr>
          <p:cNvSpPr>
            <a:spLocks noGrp="1"/>
          </p:cNvSpPr>
          <p:nvPr>
            <p:ph type="title"/>
          </p:nvPr>
        </p:nvSpPr>
        <p:spPr/>
        <p:txBody>
          <a:bodyPr/>
          <a:lstStyle/>
          <a:p>
            <a:r>
              <a:rPr lang="en-US" altLang="zh-CN" dirty="0"/>
              <a:t>Off policy by Importance Sampling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317302C-1878-46DA-B2F8-4AA9DE79B845}"/>
                  </a:ext>
                </a:extLst>
              </p:cNvPr>
              <p:cNvSpPr>
                <a:spLocks noGrp="1"/>
              </p:cNvSpPr>
              <p:nvPr>
                <p:ph idx="1"/>
              </p:nvPr>
            </p:nvSpPr>
            <p:spPr/>
            <p:txBody>
              <a:bodyPr/>
              <a:lstStyle/>
              <a:p>
                <a:r>
                  <a:rPr lang="en-US" altLang="zh-CN" dirty="0"/>
                  <a:t>Off-policy prediction refers to learning the value function of a target policy </a:t>
                </a:r>
                <a14:m>
                  <m:oMath xmlns:m="http://schemas.openxmlformats.org/officeDocument/2006/math">
                    <m:r>
                      <a:rPr lang="en-US" altLang="zh-CN" b="0" i="1" smtClean="0">
                        <a:latin typeface="Cambria Math" panose="02040503050406030204" pitchFamily="18" charset="0"/>
                      </a:rPr>
                      <m:t>𝜋</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r>
                  <a:rPr lang="en-US" altLang="zh-CN" dirty="0"/>
                  <a:t> from data generated by a different behavior policy </a:t>
                </a:r>
                <a14:m>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r>
                  <a:rPr lang="en-US" altLang="zh-CN" dirty="0"/>
                  <a:t>.</a:t>
                </a:r>
              </a:p>
              <a:p>
                <a:r>
                  <a:rPr lang="en-US" altLang="zh-CN" dirty="0"/>
                  <a:t>Importance Sampling :  </a:t>
                </a:r>
                <a:r>
                  <a:rPr lang="en-US" altLang="zh-CN" b="1" dirty="0"/>
                  <a:t>weighting returns </a:t>
                </a:r>
                <a:r>
                  <a:rPr lang="en-US" altLang="zh-CN" dirty="0"/>
                  <a:t>by the ratio of the probabilities of taking the observed actions under the two policies, thereby transforming their expectations from the behavior policy to the target policy.</a:t>
                </a:r>
                <a:endParaRPr lang="zh-CN" altLang="en-US" dirty="0"/>
              </a:p>
            </p:txBody>
          </p:sp>
        </mc:Choice>
        <mc:Fallback xmlns="">
          <p:sp>
            <p:nvSpPr>
              <p:cNvPr id="3" name="内容占位符 2">
                <a:extLst>
                  <a:ext uri="{FF2B5EF4-FFF2-40B4-BE49-F238E27FC236}">
                    <a16:creationId xmlns:a16="http://schemas.microsoft.com/office/drawing/2014/main" id="{3317302C-1878-46DA-B2F8-4AA9DE79B845}"/>
                  </a:ext>
                </a:extLst>
              </p:cNvPr>
              <p:cNvSpPr>
                <a:spLocks noGrp="1" noRot="1" noChangeAspect="1" noMove="1" noResize="1" noEditPoints="1" noAdjustHandles="1" noChangeArrowheads="1" noChangeShapeType="1" noTextEdit="1"/>
              </p:cNvSpPr>
              <p:nvPr>
                <p:ph idx="1"/>
              </p:nvPr>
            </p:nvSpPr>
            <p:spPr>
              <a:blipFill>
                <a:blip r:embed="rId3"/>
                <a:stretch>
                  <a:fillRect l="-1043" t="-2521" r="-231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1E7D6A0-5B9C-4943-992A-799EB3871D23}"/>
              </a:ext>
            </a:extLst>
          </p:cNvPr>
          <p:cNvPicPr>
            <a:picLocks noChangeAspect="1"/>
          </p:cNvPicPr>
          <p:nvPr/>
        </p:nvPicPr>
        <p:blipFill>
          <a:blip r:embed="rId4"/>
          <a:stretch>
            <a:fillRect/>
          </a:stretch>
        </p:blipFill>
        <p:spPr>
          <a:xfrm>
            <a:off x="8068627" y="4404095"/>
            <a:ext cx="2561273" cy="2003372"/>
          </a:xfrm>
          <a:prstGeom prst="rect">
            <a:avLst/>
          </a:prstGeom>
        </p:spPr>
      </p:pic>
      <p:pic>
        <p:nvPicPr>
          <p:cNvPr id="5" name="图片 4">
            <a:extLst>
              <a:ext uri="{FF2B5EF4-FFF2-40B4-BE49-F238E27FC236}">
                <a16:creationId xmlns:a16="http://schemas.microsoft.com/office/drawing/2014/main" id="{5265C757-F552-45E6-8DF5-895F9C28AF37}"/>
              </a:ext>
            </a:extLst>
          </p:cNvPr>
          <p:cNvPicPr>
            <a:picLocks noChangeAspect="1"/>
          </p:cNvPicPr>
          <p:nvPr/>
        </p:nvPicPr>
        <p:blipFill>
          <a:blip r:embed="rId5"/>
          <a:stretch>
            <a:fillRect/>
          </a:stretch>
        </p:blipFill>
        <p:spPr>
          <a:xfrm>
            <a:off x="971550" y="5176716"/>
            <a:ext cx="5829300" cy="813239"/>
          </a:xfrm>
          <a:prstGeom prst="rect">
            <a:avLst/>
          </a:prstGeom>
        </p:spPr>
      </p:pic>
    </p:spTree>
    <p:extLst>
      <p:ext uri="{BB962C8B-B14F-4D97-AF65-F5344CB8AC3E}">
        <p14:creationId xmlns:p14="http://schemas.microsoft.com/office/powerpoint/2010/main" val="1932984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4">
            <a:extLst>
              <a:ext uri="{FF2B5EF4-FFF2-40B4-BE49-F238E27FC236}">
                <a16:creationId xmlns:a16="http://schemas.microsoft.com/office/drawing/2014/main" id="{F0FE9A6C-CE28-49F7-8D8E-5B20ABA84466}"/>
              </a:ext>
            </a:extLst>
          </p:cNvPr>
          <p:cNvPicPr>
            <a:picLocks noChangeAspect="1"/>
          </p:cNvPicPr>
          <p:nvPr/>
        </p:nvPicPr>
        <p:blipFill>
          <a:blip r:embed="rId3"/>
          <a:stretch>
            <a:fillRect/>
          </a:stretch>
        </p:blipFill>
        <p:spPr>
          <a:xfrm>
            <a:off x="0" y="2576407"/>
            <a:ext cx="7076550" cy="4350385"/>
          </a:xfrm>
          <a:prstGeom prst="rect">
            <a:avLst/>
          </a:prstGeom>
        </p:spPr>
      </p:pic>
      <p:pic>
        <p:nvPicPr>
          <p:cNvPr id="15" name="图片 14">
            <a:extLst>
              <a:ext uri="{FF2B5EF4-FFF2-40B4-BE49-F238E27FC236}">
                <a16:creationId xmlns:a16="http://schemas.microsoft.com/office/drawing/2014/main" id="{F8B9E2AB-DD12-4B66-83D9-17DAA38A4DB0}"/>
              </a:ext>
            </a:extLst>
          </p:cNvPr>
          <p:cNvPicPr>
            <a:picLocks noChangeAspect="1"/>
          </p:cNvPicPr>
          <p:nvPr/>
        </p:nvPicPr>
        <p:blipFill>
          <a:blip r:embed="rId4"/>
          <a:stretch>
            <a:fillRect/>
          </a:stretch>
        </p:blipFill>
        <p:spPr>
          <a:xfrm>
            <a:off x="4812030" y="84541"/>
            <a:ext cx="7379970" cy="4451770"/>
          </a:xfrm>
          <a:prstGeom prst="rect">
            <a:avLst/>
          </a:prstGeom>
        </p:spPr>
      </p:pic>
      <p:sp>
        <p:nvSpPr>
          <p:cNvPr id="16" name="文本框 15">
            <a:extLst>
              <a:ext uri="{FF2B5EF4-FFF2-40B4-BE49-F238E27FC236}">
                <a16:creationId xmlns:a16="http://schemas.microsoft.com/office/drawing/2014/main" id="{131FF919-CD9B-4311-8100-AC5FA873DD38}"/>
              </a:ext>
            </a:extLst>
          </p:cNvPr>
          <p:cNvSpPr txBox="1"/>
          <p:nvPr/>
        </p:nvSpPr>
        <p:spPr>
          <a:xfrm>
            <a:off x="834390" y="937260"/>
            <a:ext cx="3579826" cy="523220"/>
          </a:xfrm>
          <a:prstGeom prst="rect">
            <a:avLst/>
          </a:prstGeom>
          <a:noFill/>
        </p:spPr>
        <p:txBody>
          <a:bodyPr wrap="none" rtlCol="0">
            <a:spAutoFit/>
          </a:bodyPr>
          <a:lstStyle/>
          <a:p>
            <a:r>
              <a:rPr lang="en-US" altLang="zh-CN" sz="2800" dirty="0"/>
              <a:t>On policy vs off policy</a:t>
            </a:r>
            <a:endParaRPr lang="zh-CN" altLang="en-US" sz="2800" dirty="0"/>
          </a:p>
        </p:txBody>
      </p:sp>
      <p:sp>
        <p:nvSpPr>
          <p:cNvPr id="20" name="矩形: 圆角 19">
            <a:extLst>
              <a:ext uri="{FF2B5EF4-FFF2-40B4-BE49-F238E27FC236}">
                <a16:creationId xmlns:a16="http://schemas.microsoft.com/office/drawing/2014/main" id="{2B31CFFB-F164-41EF-BF5D-C0B67741620A}"/>
              </a:ext>
            </a:extLst>
          </p:cNvPr>
          <p:cNvSpPr/>
          <p:nvPr/>
        </p:nvSpPr>
        <p:spPr>
          <a:xfrm>
            <a:off x="5326380" y="1805940"/>
            <a:ext cx="5394960" cy="457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E7917079-A9CE-4584-A95B-8F20691E7E87}"/>
              </a:ext>
            </a:extLst>
          </p:cNvPr>
          <p:cNvSpPr/>
          <p:nvPr/>
        </p:nvSpPr>
        <p:spPr>
          <a:xfrm>
            <a:off x="5532120" y="3634740"/>
            <a:ext cx="2480310" cy="2628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399C5AFE-240E-41E0-B298-699806D4F23D}"/>
              </a:ext>
            </a:extLst>
          </p:cNvPr>
          <p:cNvSpPr/>
          <p:nvPr/>
        </p:nvSpPr>
        <p:spPr>
          <a:xfrm>
            <a:off x="2904067" y="4368800"/>
            <a:ext cx="296333" cy="279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62BA5C66-806F-46F8-82B3-B5677486D99E}"/>
              </a:ext>
            </a:extLst>
          </p:cNvPr>
          <p:cNvSpPr/>
          <p:nvPr/>
        </p:nvSpPr>
        <p:spPr>
          <a:xfrm>
            <a:off x="1439333" y="6438619"/>
            <a:ext cx="668867" cy="3431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11500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E88C8-295E-4DA2-ABFC-AEB96ABBD003}"/>
              </a:ext>
            </a:extLst>
          </p:cNvPr>
          <p:cNvSpPr>
            <a:spLocks noGrp="1"/>
          </p:cNvSpPr>
          <p:nvPr>
            <p:ph type="title"/>
          </p:nvPr>
        </p:nvSpPr>
        <p:spPr/>
        <p:txBody>
          <a:bodyPr/>
          <a:lstStyle/>
          <a:p>
            <a:r>
              <a:rPr lang="en-US" altLang="zh-CN" dirty="0"/>
              <a:t>On policy VS. off policy</a:t>
            </a:r>
            <a:endParaRPr lang="zh-CN" altLang="en-US" dirty="0"/>
          </a:p>
        </p:txBody>
      </p:sp>
      <p:sp>
        <p:nvSpPr>
          <p:cNvPr id="3" name="内容占位符 2">
            <a:extLst>
              <a:ext uri="{FF2B5EF4-FFF2-40B4-BE49-F238E27FC236}">
                <a16:creationId xmlns:a16="http://schemas.microsoft.com/office/drawing/2014/main" id="{A0D6E613-4A63-43AD-95A3-FE908A88BD96}"/>
              </a:ext>
            </a:extLst>
          </p:cNvPr>
          <p:cNvSpPr>
            <a:spLocks noGrp="1"/>
          </p:cNvSpPr>
          <p:nvPr>
            <p:ph idx="1"/>
          </p:nvPr>
        </p:nvSpPr>
        <p:spPr/>
        <p:txBody>
          <a:bodyPr>
            <a:normAutofit fontScale="85000" lnSpcReduction="20000"/>
          </a:bodyPr>
          <a:lstStyle/>
          <a:p>
            <a:r>
              <a:rPr lang="zh-CN" altLang="en-US" dirty="0"/>
              <a:t>首先是在环境未知的情况下，</a:t>
            </a:r>
            <a:r>
              <a:rPr lang="en-US" altLang="zh-CN" dirty="0"/>
              <a:t>MC</a:t>
            </a:r>
            <a:r>
              <a:rPr lang="zh-CN" altLang="en-US" dirty="0"/>
              <a:t>用一个回合的经验来估计值函数，并得最优策略。</a:t>
            </a:r>
            <a:endParaRPr lang="en-US" altLang="zh-CN" dirty="0"/>
          </a:p>
          <a:p>
            <a:r>
              <a:rPr lang="zh-CN" altLang="en-US" dirty="0"/>
              <a:t>是一种无模型的方法，仍然符合</a:t>
            </a:r>
            <a:r>
              <a:rPr lang="en-US" altLang="zh-CN" dirty="0"/>
              <a:t>GPI</a:t>
            </a:r>
            <a:r>
              <a:rPr lang="zh-CN" altLang="en-US" dirty="0"/>
              <a:t>过程。先进行策略评估，再进行策略提升。</a:t>
            </a:r>
            <a:endParaRPr lang="en-US" altLang="zh-CN" dirty="0"/>
          </a:p>
          <a:p>
            <a:r>
              <a:rPr lang="en-US" altLang="zh-CN" dirty="0"/>
              <a:t>On-policy </a:t>
            </a:r>
            <a:r>
              <a:rPr lang="zh-CN" altLang="en-US" dirty="0"/>
              <a:t>和</a:t>
            </a:r>
            <a:r>
              <a:rPr lang="en-US" altLang="zh-CN" dirty="0"/>
              <a:t>off policy </a:t>
            </a:r>
            <a:r>
              <a:rPr lang="zh-CN" altLang="en-US" dirty="0"/>
              <a:t>的提出是因为要解决 </a:t>
            </a:r>
            <a:r>
              <a:rPr lang="en-US" altLang="zh-CN" dirty="0"/>
              <a:t>exploring starts</a:t>
            </a:r>
            <a:r>
              <a:rPr lang="zh-CN" altLang="en-US" dirty="0"/>
              <a:t>的问题，那么什么是</a:t>
            </a:r>
            <a:r>
              <a:rPr lang="en-US" altLang="zh-CN" dirty="0"/>
              <a:t>exploring starts</a:t>
            </a:r>
            <a:r>
              <a:rPr lang="zh-CN" altLang="en-US" dirty="0"/>
              <a:t>呢？</a:t>
            </a:r>
            <a:endParaRPr lang="en-US" altLang="zh-CN" dirty="0"/>
          </a:p>
          <a:p>
            <a:pPr lvl="1"/>
            <a:r>
              <a:rPr lang="zh-CN" altLang="en-US" dirty="0"/>
              <a:t>最开始再使用</a:t>
            </a:r>
            <a:r>
              <a:rPr lang="en-US" altLang="zh-CN" dirty="0"/>
              <a:t>MC</a:t>
            </a:r>
            <a:r>
              <a:rPr lang="zh-CN" altLang="en-US" dirty="0"/>
              <a:t>的时候，我们是随机采样一堆轨迹，如果想让这个方法收敛到真正的最优策略，有个比较理想的条件是，我们能把每个状态（或者状态动作对儿）访问无数次</a:t>
            </a:r>
            <a:endParaRPr lang="en-US" altLang="zh-CN" dirty="0"/>
          </a:p>
          <a:p>
            <a:pPr lvl="1"/>
            <a:r>
              <a:rPr lang="zh-CN" altLang="en-US" dirty="0"/>
              <a:t>这在现实中很显然是不可能的，书中</a:t>
            </a:r>
            <a:r>
              <a:rPr lang="en-US" altLang="zh-CN" dirty="0"/>
              <a:t>maintaining  exploration, </a:t>
            </a:r>
            <a:r>
              <a:rPr lang="zh-CN" altLang="en-US" dirty="0"/>
              <a:t>但是，这个问题并不是在所有的环境中都能够被保证的（在一个连续的状态空间似乎是可以的）。</a:t>
            </a:r>
            <a:endParaRPr lang="en-US" altLang="zh-CN" dirty="0"/>
          </a:p>
          <a:p>
            <a:pPr lvl="1"/>
            <a:r>
              <a:rPr lang="zh-CN" altLang="en-US" dirty="0"/>
              <a:t>所以文中先给出了一个假设，叫</a:t>
            </a:r>
            <a:r>
              <a:rPr lang="en-US" altLang="zh-CN" dirty="0"/>
              <a:t>exploring starts</a:t>
            </a:r>
            <a:r>
              <a:rPr lang="zh-CN" altLang="en-US" dirty="0"/>
              <a:t>（</a:t>
            </a:r>
            <a:r>
              <a:rPr lang="en-US" altLang="zh-CN" dirty="0"/>
              <a:t>ES</a:t>
            </a:r>
            <a:r>
              <a:rPr lang="zh-CN" altLang="en-US" dirty="0"/>
              <a:t>），意思是，我们正常的探索都会有一个起点，那么我们假设我们可以把所有的</a:t>
            </a:r>
            <a:r>
              <a:rPr lang="en-US" altLang="zh-CN" dirty="0"/>
              <a:t>s-a</a:t>
            </a:r>
            <a:r>
              <a:rPr lang="zh-CN" altLang="en-US" dirty="0"/>
              <a:t>对作为轨迹的起点，这样就可以保证所有的</a:t>
            </a:r>
            <a:r>
              <a:rPr lang="en-US" altLang="zh-CN" dirty="0"/>
              <a:t>s-a</a:t>
            </a:r>
            <a:r>
              <a:rPr lang="zh-CN" altLang="en-US" dirty="0"/>
              <a:t>都被访问到。</a:t>
            </a:r>
            <a:endParaRPr lang="en-US" altLang="zh-CN" dirty="0"/>
          </a:p>
          <a:p>
            <a:pPr lvl="1"/>
            <a:r>
              <a:rPr lang="zh-CN" altLang="en-US" dirty="0"/>
              <a:t>显然 </a:t>
            </a:r>
            <a:r>
              <a:rPr lang="en-US" altLang="zh-CN" dirty="0"/>
              <a:t>ES</a:t>
            </a:r>
            <a:r>
              <a:rPr lang="zh-CN" altLang="en-US" dirty="0"/>
              <a:t>的假设并不是很方便，所以，我们接下来讨论几个替代方法：</a:t>
            </a:r>
            <a:endParaRPr lang="en-US" altLang="zh-CN" dirty="0"/>
          </a:p>
          <a:p>
            <a:pPr lvl="1"/>
            <a:endParaRPr lang="en-US" altLang="zh-CN" dirty="0"/>
          </a:p>
          <a:p>
            <a:endParaRPr lang="en-US" altLang="zh-CN" dirty="0"/>
          </a:p>
        </p:txBody>
      </p:sp>
    </p:spTree>
    <p:extLst>
      <p:ext uri="{BB962C8B-B14F-4D97-AF65-F5344CB8AC3E}">
        <p14:creationId xmlns:p14="http://schemas.microsoft.com/office/powerpoint/2010/main" val="2618090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DA0DC4-377E-46D9-B6D8-FFEB7F391754}"/>
              </a:ext>
            </a:extLst>
          </p:cNvPr>
          <p:cNvSpPr>
            <a:spLocks noGrp="1"/>
          </p:cNvSpPr>
          <p:nvPr>
            <p:ph type="title"/>
          </p:nvPr>
        </p:nvSpPr>
        <p:spPr/>
        <p:txBody>
          <a:bodyPr/>
          <a:lstStyle/>
          <a:p>
            <a:r>
              <a:rPr lang="en-US" altLang="zh-CN" dirty="0"/>
              <a:t>On policy VS. off policy</a:t>
            </a:r>
            <a:endParaRPr lang="zh-CN" altLang="en-US" dirty="0"/>
          </a:p>
        </p:txBody>
      </p:sp>
      <p:sp>
        <p:nvSpPr>
          <p:cNvPr id="3" name="内容占位符 2">
            <a:extLst>
              <a:ext uri="{FF2B5EF4-FFF2-40B4-BE49-F238E27FC236}">
                <a16:creationId xmlns:a16="http://schemas.microsoft.com/office/drawing/2014/main" id="{243AF79A-FB04-4211-89C5-77AA02596407}"/>
              </a:ext>
            </a:extLst>
          </p:cNvPr>
          <p:cNvSpPr>
            <a:spLocks noGrp="1"/>
          </p:cNvSpPr>
          <p:nvPr>
            <p:ph idx="1"/>
          </p:nvPr>
        </p:nvSpPr>
        <p:spPr/>
        <p:txBody>
          <a:bodyPr>
            <a:normAutofit fontScale="77500" lnSpcReduction="20000"/>
          </a:bodyPr>
          <a:lstStyle/>
          <a:p>
            <a:r>
              <a:rPr lang="zh-CN" altLang="en-US" dirty="0"/>
              <a:t>两类方法来保证对</a:t>
            </a:r>
            <a:r>
              <a:rPr lang="en-US" altLang="zh-CN" dirty="0"/>
              <a:t>s-a</a:t>
            </a:r>
            <a:r>
              <a:rPr lang="zh-CN" altLang="en-US" dirty="0"/>
              <a:t>对的连续选择，就是</a:t>
            </a:r>
            <a:r>
              <a:rPr lang="en-US" altLang="zh-CN" dirty="0"/>
              <a:t>on policy </a:t>
            </a:r>
            <a:r>
              <a:rPr lang="zh-CN" altLang="en-US" dirty="0"/>
              <a:t>和 </a:t>
            </a:r>
            <a:r>
              <a:rPr lang="en-US" altLang="zh-CN" dirty="0"/>
              <a:t>off policy</a:t>
            </a:r>
            <a:r>
              <a:rPr lang="zh-CN" altLang="en-US" dirty="0"/>
              <a:t>，二者的区别在于用来生成数据和被评价的策略是否为同一个策略。</a:t>
            </a:r>
            <a:endParaRPr lang="en-US" altLang="zh-CN" dirty="0"/>
          </a:p>
          <a:p>
            <a:r>
              <a:rPr lang="zh-CN" altLang="en-US" dirty="0"/>
              <a:t>之前提到的</a:t>
            </a:r>
            <a:r>
              <a:rPr lang="en-US" altLang="zh-CN" dirty="0"/>
              <a:t>exploring starts(ES)</a:t>
            </a:r>
            <a:r>
              <a:rPr lang="zh-CN" altLang="en-US" dirty="0"/>
              <a:t>的方法是一种</a:t>
            </a:r>
            <a:r>
              <a:rPr lang="en-US" altLang="zh-CN" dirty="0"/>
              <a:t>on policy </a:t>
            </a:r>
            <a:r>
              <a:rPr lang="zh-CN" altLang="en-US" dirty="0"/>
              <a:t>的方法。那么接下来先探讨如何在</a:t>
            </a:r>
            <a:r>
              <a:rPr lang="en-US" altLang="zh-CN" dirty="0"/>
              <a:t>on policy </a:t>
            </a:r>
            <a:r>
              <a:rPr lang="zh-CN" altLang="en-US" dirty="0"/>
              <a:t>策略种把这个不切实际的</a:t>
            </a:r>
            <a:r>
              <a:rPr lang="en-US" altLang="zh-CN" dirty="0"/>
              <a:t>ES</a:t>
            </a:r>
            <a:r>
              <a:rPr lang="zh-CN" altLang="en-US" dirty="0"/>
              <a:t>假设拿掉，然后再探讨</a:t>
            </a:r>
            <a:r>
              <a:rPr lang="en-US" altLang="zh-CN" dirty="0"/>
              <a:t>off policy </a:t>
            </a:r>
            <a:r>
              <a:rPr lang="zh-CN" altLang="en-US" dirty="0"/>
              <a:t>的运行机制。</a:t>
            </a:r>
            <a:endParaRPr lang="en-US" altLang="zh-CN" dirty="0"/>
          </a:p>
          <a:p>
            <a:r>
              <a:rPr lang="en-US" altLang="zh-CN" dirty="0"/>
              <a:t>On policy </a:t>
            </a:r>
            <a:r>
              <a:rPr lang="zh-CN" altLang="en-US" dirty="0"/>
              <a:t>种采取了贪心策略（产生数据和优化的策略都是同一个贪心策略），它在学习过程中并不是用的最优策略，而是采用一个次优的但是还在探索的策略。</a:t>
            </a:r>
            <a:endParaRPr lang="en-US" altLang="zh-CN" dirty="0"/>
          </a:p>
          <a:p>
            <a:r>
              <a:rPr lang="en-US" altLang="zh-CN" dirty="0"/>
              <a:t>Off policy </a:t>
            </a:r>
            <a:r>
              <a:rPr lang="zh-CN" altLang="en-US" dirty="0"/>
              <a:t>希望采用两个策略，一个是用来探索并产生数据的策略，一个是用来被提升训练，向着最优策略靠拢的策略。他会有很大的偏差，收敛速度更慢（为啥？为啥不同的策略会导致这一点？）</a:t>
            </a:r>
            <a:endParaRPr lang="en-US" altLang="zh-CN" dirty="0"/>
          </a:p>
          <a:p>
            <a:r>
              <a:rPr lang="zh-CN" altLang="en-US" dirty="0"/>
              <a:t>本来一个状态下动作的概率是与状态转移概率有关的，但是我们的比例系数中分子分母都含有状态转移概率</a:t>
            </a:r>
            <a:endParaRPr lang="en-US" altLang="zh-CN" dirty="0"/>
          </a:p>
          <a:p>
            <a:r>
              <a:rPr lang="zh-CN" altLang="en-US" dirty="0"/>
              <a:t>我们根据</a:t>
            </a:r>
            <a:r>
              <a:rPr lang="en-US" altLang="zh-CN" dirty="0" err="1"/>
              <a:t>vb</a:t>
            </a:r>
            <a:r>
              <a:rPr lang="zh-CN" altLang="en-US" dirty="0"/>
              <a:t>得到的值函数并不是我们想要的，这个时候我们就需要用到这个比例系数，来将</a:t>
            </a:r>
            <a:r>
              <a:rPr lang="en-US" altLang="zh-CN" dirty="0" err="1"/>
              <a:t>Vb</a:t>
            </a:r>
            <a:r>
              <a:rPr lang="zh-CN" altLang="en-US" dirty="0"/>
              <a:t>转换为</a:t>
            </a:r>
            <a:r>
              <a:rPr lang="en-US" altLang="zh-CN" dirty="0" err="1"/>
              <a:t>vpi</a:t>
            </a:r>
            <a:r>
              <a:rPr lang="en-US" altLang="zh-CN" dirty="0"/>
              <a:t> </a:t>
            </a:r>
          </a:p>
        </p:txBody>
      </p:sp>
    </p:spTree>
    <p:extLst>
      <p:ext uri="{BB962C8B-B14F-4D97-AF65-F5344CB8AC3E}">
        <p14:creationId xmlns:p14="http://schemas.microsoft.com/office/powerpoint/2010/main" val="1086743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1994A41B-C3D1-4275-AD62-087C6C484ABF}"/>
              </a:ext>
            </a:extLst>
          </p:cNvPr>
          <p:cNvSpPr>
            <a:spLocks noGrp="1"/>
          </p:cNvSpPr>
          <p:nvPr>
            <p:ph type="title"/>
          </p:nvPr>
        </p:nvSpPr>
        <p:spPr/>
        <p:txBody>
          <a:bodyPr/>
          <a:lstStyle/>
          <a:p>
            <a:r>
              <a:rPr lang="en-US" altLang="zh-CN" dirty="0"/>
              <a:t>Contents</a:t>
            </a:r>
            <a:endParaRPr lang="zh-CN" altLang="en-US" dirty="0"/>
          </a:p>
        </p:txBody>
      </p:sp>
      <p:sp>
        <p:nvSpPr>
          <p:cNvPr id="5" name="竖排文字占位符 4">
            <a:extLst>
              <a:ext uri="{FF2B5EF4-FFF2-40B4-BE49-F238E27FC236}">
                <a16:creationId xmlns:a16="http://schemas.microsoft.com/office/drawing/2014/main" id="{34BCBB6F-7C85-4D5B-BF10-8F3F7D682122}"/>
              </a:ext>
            </a:extLst>
          </p:cNvPr>
          <p:cNvSpPr>
            <a:spLocks noGrp="1"/>
          </p:cNvSpPr>
          <p:nvPr>
            <p:ph sz="half" idx="1"/>
          </p:nvPr>
        </p:nvSpPr>
        <p:spPr>
          <a:xfrm>
            <a:off x="838200" y="1825625"/>
            <a:ext cx="8751570" cy="4351338"/>
          </a:xfrm>
        </p:spPr>
        <p:txBody>
          <a:bodyPr>
            <a:normAutofit/>
          </a:bodyPr>
          <a:lstStyle/>
          <a:p>
            <a:r>
              <a:rPr lang="en-US" altLang="zh-CN" sz="2000" dirty="0"/>
              <a:t>C1 Introduction</a:t>
            </a:r>
          </a:p>
          <a:p>
            <a:pPr marL="0" indent="0">
              <a:buNone/>
            </a:pPr>
            <a:r>
              <a:rPr lang="en-US" altLang="zh-CN" sz="2000" b="1" dirty="0"/>
              <a:t>P1 Tabular Solution Methods</a:t>
            </a:r>
          </a:p>
          <a:p>
            <a:r>
              <a:rPr lang="en-US" altLang="zh-CN" sz="2000" dirty="0"/>
              <a:t>C2 Multi-armed Bandits</a:t>
            </a:r>
          </a:p>
          <a:p>
            <a:r>
              <a:rPr lang="it-IT" altLang="zh-CN" sz="2000" dirty="0"/>
              <a:t>C3 Finite Markov Decision Processes</a:t>
            </a:r>
          </a:p>
          <a:p>
            <a:r>
              <a:rPr lang="it-IT" altLang="zh-CN" sz="2000" dirty="0"/>
              <a:t>C4 Dynamic Programming</a:t>
            </a:r>
            <a:endParaRPr lang="en-US" altLang="zh-CN" sz="2000" dirty="0"/>
          </a:p>
          <a:p>
            <a:r>
              <a:rPr lang="en-US" altLang="zh-CN" sz="2000" dirty="0"/>
              <a:t>C5 Monte Carlo Methods</a:t>
            </a:r>
          </a:p>
          <a:p>
            <a:r>
              <a:rPr lang="en-US" altLang="zh-CN" sz="2000" dirty="0"/>
              <a:t>C6 Temporal-Difference Learning</a:t>
            </a:r>
          </a:p>
          <a:p>
            <a:r>
              <a:rPr lang="en-US" altLang="zh-CN" sz="2000" dirty="0"/>
              <a:t>C7 n-step Bootstrapping</a:t>
            </a:r>
          </a:p>
          <a:p>
            <a:r>
              <a:rPr lang="en-US" altLang="zh-CN" sz="2000" dirty="0"/>
              <a:t>C8 Planning and Learning with Tabular Methods</a:t>
            </a:r>
          </a:p>
          <a:p>
            <a:endParaRPr lang="en-US" altLang="zh-CN" dirty="0"/>
          </a:p>
          <a:p>
            <a:endParaRPr lang="zh-CN" altLang="en-US" dirty="0"/>
          </a:p>
        </p:txBody>
      </p:sp>
      <p:sp>
        <p:nvSpPr>
          <p:cNvPr id="11" name="内容占位符 10">
            <a:extLst>
              <a:ext uri="{FF2B5EF4-FFF2-40B4-BE49-F238E27FC236}">
                <a16:creationId xmlns:a16="http://schemas.microsoft.com/office/drawing/2014/main" id="{63B5AEA6-C6AD-4E6E-9AE8-F47BCAAA2571}"/>
              </a:ext>
            </a:extLst>
          </p:cNvPr>
          <p:cNvSpPr>
            <a:spLocks noGrp="1"/>
          </p:cNvSpPr>
          <p:nvPr>
            <p:ph sz="half" idx="2"/>
          </p:nvPr>
        </p:nvSpPr>
        <p:spPr>
          <a:xfrm>
            <a:off x="6172200" y="1825625"/>
            <a:ext cx="5863590" cy="4351338"/>
          </a:xfrm>
        </p:spPr>
        <p:txBody>
          <a:bodyPr>
            <a:normAutofit/>
          </a:bodyPr>
          <a:lstStyle/>
          <a:p>
            <a:pPr marL="0" indent="0">
              <a:buNone/>
            </a:pPr>
            <a:r>
              <a:rPr lang="en-US" altLang="zh-CN" sz="2000" b="1" dirty="0"/>
              <a:t>P2 Approximate Solution Methods </a:t>
            </a:r>
          </a:p>
          <a:p>
            <a:r>
              <a:rPr lang="en-US" altLang="zh-CN" sz="2000" dirty="0"/>
              <a:t>C9 On-policy Prediction with Approximation</a:t>
            </a:r>
          </a:p>
          <a:p>
            <a:r>
              <a:rPr lang="en-US" altLang="zh-CN" sz="2000" dirty="0"/>
              <a:t>C10 On-policy Control with Approximation</a:t>
            </a:r>
          </a:p>
          <a:p>
            <a:r>
              <a:rPr lang="en-US" altLang="zh-CN" sz="2000" dirty="0"/>
              <a:t>C11 Off-policy Methods with Approximation</a:t>
            </a:r>
          </a:p>
          <a:p>
            <a:r>
              <a:rPr lang="en-US" altLang="zh-CN" sz="2000" dirty="0"/>
              <a:t>C12 Eligibility Traces </a:t>
            </a:r>
          </a:p>
          <a:p>
            <a:r>
              <a:rPr lang="en-US" altLang="zh-CN" sz="2000" dirty="0"/>
              <a:t>C13 Policy Gradient Methods</a:t>
            </a:r>
            <a:endParaRPr lang="zh-CN" altLang="en-US" sz="2000" dirty="0"/>
          </a:p>
        </p:txBody>
      </p:sp>
    </p:spTree>
    <p:extLst>
      <p:ext uri="{BB962C8B-B14F-4D97-AF65-F5344CB8AC3E}">
        <p14:creationId xmlns:p14="http://schemas.microsoft.com/office/powerpoint/2010/main" val="2142659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3E8F6E-904C-43BF-9565-78C49A23ABD2}"/>
              </a:ext>
            </a:extLst>
          </p:cNvPr>
          <p:cNvSpPr>
            <a:spLocks noGrp="1"/>
          </p:cNvSpPr>
          <p:nvPr>
            <p:ph type="title"/>
          </p:nvPr>
        </p:nvSpPr>
        <p:spPr/>
        <p:txBody>
          <a:bodyPr/>
          <a:lstStyle/>
          <a:p>
            <a:r>
              <a:rPr lang="en-US" altLang="zh-CN" dirty="0"/>
              <a:t>C6 Temporal-Difference Learning</a:t>
            </a:r>
            <a:endParaRPr lang="zh-CN" altLang="en-US" dirty="0"/>
          </a:p>
        </p:txBody>
      </p:sp>
      <p:sp>
        <p:nvSpPr>
          <p:cNvPr id="3" name="内容占位符 2">
            <a:extLst>
              <a:ext uri="{FF2B5EF4-FFF2-40B4-BE49-F238E27FC236}">
                <a16:creationId xmlns:a16="http://schemas.microsoft.com/office/drawing/2014/main" id="{1DC3C74E-AF77-44CA-A44F-1B9B6B2EB5D7}"/>
              </a:ext>
            </a:extLst>
          </p:cNvPr>
          <p:cNvSpPr>
            <a:spLocks noGrp="1"/>
          </p:cNvSpPr>
          <p:nvPr>
            <p:ph idx="1"/>
          </p:nvPr>
        </p:nvSpPr>
        <p:spPr/>
        <p:txBody>
          <a:bodyPr/>
          <a:lstStyle/>
          <a:p>
            <a:r>
              <a:rPr lang="en-US" altLang="zh-CN" dirty="0"/>
              <a:t>MC :</a:t>
            </a:r>
          </a:p>
          <a:p>
            <a:r>
              <a:rPr lang="en-US" altLang="zh-CN" dirty="0"/>
              <a:t>DP :</a:t>
            </a:r>
          </a:p>
          <a:p>
            <a:r>
              <a:rPr lang="en-US" altLang="zh-CN" dirty="0"/>
              <a:t>TD :</a:t>
            </a:r>
          </a:p>
          <a:p>
            <a:endParaRPr lang="en-US" altLang="zh-CN" dirty="0"/>
          </a:p>
          <a:p>
            <a:r>
              <a:rPr lang="en-US" altLang="zh-CN" dirty="0"/>
              <a:t>Bootstrapping</a:t>
            </a:r>
          </a:p>
          <a:p>
            <a:r>
              <a:rPr lang="en-US" altLang="zh-CN" dirty="0"/>
              <a:t> TD error </a:t>
            </a:r>
            <a:endParaRPr lang="zh-CN" altLang="en-US" dirty="0"/>
          </a:p>
        </p:txBody>
      </p:sp>
      <p:pic>
        <p:nvPicPr>
          <p:cNvPr id="4" name="图片 3">
            <a:extLst>
              <a:ext uri="{FF2B5EF4-FFF2-40B4-BE49-F238E27FC236}">
                <a16:creationId xmlns:a16="http://schemas.microsoft.com/office/drawing/2014/main" id="{F54FEF4C-66C4-4569-B1F9-97A76C425B04}"/>
              </a:ext>
            </a:extLst>
          </p:cNvPr>
          <p:cNvPicPr>
            <a:picLocks noChangeAspect="1"/>
          </p:cNvPicPr>
          <p:nvPr/>
        </p:nvPicPr>
        <p:blipFill>
          <a:blip r:embed="rId3"/>
          <a:stretch>
            <a:fillRect/>
          </a:stretch>
        </p:blipFill>
        <p:spPr>
          <a:xfrm>
            <a:off x="2628899" y="1690688"/>
            <a:ext cx="4402455" cy="704036"/>
          </a:xfrm>
          <a:prstGeom prst="rect">
            <a:avLst/>
          </a:prstGeom>
        </p:spPr>
      </p:pic>
      <p:pic>
        <p:nvPicPr>
          <p:cNvPr id="5" name="图片 4">
            <a:extLst>
              <a:ext uri="{FF2B5EF4-FFF2-40B4-BE49-F238E27FC236}">
                <a16:creationId xmlns:a16="http://schemas.microsoft.com/office/drawing/2014/main" id="{101908C2-239B-41C2-B33D-B175C78842A3}"/>
              </a:ext>
            </a:extLst>
          </p:cNvPr>
          <p:cNvPicPr>
            <a:picLocks noChangeAspect="1"/>
          </p:cNvPicPr>
          <p:nvPr/>
        </p:nvPicPr>
        <p:blipFill>
          <a:blip r:embed="rId4"/>
          <a:stretch>
            <a:fillRect/>
          </a:stretch>
        </p:blipFill>
        <p:spPr>
          <a:xfrm>
            <a:off x="2628899" y="2345628"/>
            <a:ext cx="6823710" cy="519195"/>
          </a:xfrm>
          <a:prstGeom prst="rect">
            <a:avLst/>
          </a:prstGeom>
        </p:spPr>
      </p:pic>
      <p:pic>
        <p:nvPicPr>
          <p:cNvPr id="6" name="图片 5">
            <a:extLst>
              <a:ext uri="{FF2B5EF4-FFF2-40B4-BE49-F238E27FC236}">
                <a16:creationId xmlns:a16="http://schemas.microsoft.com/office/drawing/2014/main" id="{A688EA19-4B36-4499-A5B4-47FCEFBBE9AE}"/>
              </a:ext>
            </a:extLst>
          </p:cNvPr>
          <p:cNvPicPr>
            <a:picLocks noChangeAspect="1"/>
          </p:cNvPicPr>
          <p:nvPr/>
        </p:nvPicPr>
        <p:blipFill>
          <a:blip r:embed="rId5"/>
          <a:stretch>
            <a:fillRect/>
          </a:stretch>
        </p:blipFill>
        <p:spPr>
          <a:xfrm>
            <a:off x="2628899" y="2838610"/>
            <a:ext cx="6161723" cy="748150"/>
          </a:xfrm>
          <a:prstGeom prst="rect">
            <a:avLst/>
          </a:prstGeom>
        </p:spPr>
      </p:pic>
      <p:pic>
        <p:nvPicPr>
          <p:cNvPr id="7" name="图片 6">
            <a:extLst>
              <a:ext uri="{FF2B5EF4-FFF2-40B4-BE49-F238E27FC236}">
                <a16:creationId xmlns:a16="http://schemas.microsoft.com/office/drawing/2014/main" id="{5C3F44D8-D431-491F-866D-8655E30DB809}"/>
              </a:ext>
            </a:extLst>
          </p:cNvPr>
          <p:cNvPicPr>
            <a:picLocks noChangeAspect="1"/>
          </p:cNvPicPr>
          <p:nvPr/>
        </p:nvPicPr>
        <p:blipFill>
          <a:blip r:embed="rId6"/>
          <a:stretch>
            <a:fillRect/>
          </a:stretch>
        </p:blipFill>
        <p:spPr>
          <a:xfrm>
            <a:off x="3423760" y="4341495"/>
            <a:ext cx="4572000" cy="666750"/>
          </a:xfrm>
          <a:prstGeom prst="rect">
            <a:avLst/>
          </a:prstGeom>
        </p:spPr>
      </p:pic>
      <p:sp>
        <p:nvSpPr>
          <p:cNvPr id="8" name="矩形: 圆角 7">
            <a:extLst>
              <a:ext uri="{FF2B5EF4-FFF2-40B4-BE49-F238E27FC236}">
                <a16:creationId xmlns:a16="http://schemas.microsoft.com/office/drawing/2014/main" id="{62D98395-A69F-4DFD-832A-1BDAAB05C486}"/>
              </a:ext>
            </a:extLst>
          </p:cNvPr>
          <p:cNvSpPr/>
          <p:nvPr/>
        </p:nvSpPr>
        <p:spPr>
          <a:xfrm>
            <a:off x="5292090" y="1690688"/>
            <a:ext cx="537210" cy="6549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68797661-A894-478C-8AB6-D7F9BE6E08E8}"/>
              </a:ext>
            </a:extLst>
          </p:cNvPr>
          <p:cNvSpPr/>
          <p:nvPr/>
        </p:nvSpPr>
        <p:spPr>
          <a:xfrm>
            <a:off x="5372100" y="3028950"/>
            <a:ext cx="2103120" cy="4000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85666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76D3E8-50F9-46FD-8FA7-454701992242}"/>
              </a:ext>
            </a:extLst>
          </p:cNvPr>
          <p:cNvSpPr>
            <a:spLocks noGrp="1"/>
          </p:cNvSpPr>
          <p:nvPr>
            <p:ph type="title"/>
          </p:nvPr>
        </p:nvSpPr>
        <p:spPr/>
        <p:txBody>
          <a:bodyPr/>
          <a:lstStyle/>
          <a:p>
            <a:r>
              <a:rPr lang="en-US" altLang="zh-CN" dirty="0" err="1"/>
              <a:t>Sarsa</a:t>
            </a:r>
            <a:r>
              <a:rPr lang="en-US" altLang="zh-CN" dirty="0"/>
              <a:t>: On-policy TD Control</a:t>
            </a:r>
            <a:endParaRPr lang="zh-CN" altLang="en-US" dirty="0"/>
          </a:p>
        </p:txBody>
      </p:sp>
      <p:pic>
        <p:nvPicPr>
          <p:cNvPr id="4" name="内容占位符 3">
            <a:extLst>
              <a:ext uri="{FF2B5EF4-FFF2-40B4-BE49-F238E27FC236}">
                <a16:creationId xmlns:a16="http://schemas.microsoft.com/office/drawing/2014/main" id="{58E70815-43E4-4FAC-85D2-3668F0F22D41}"/>
              </a:ext>
            </a:extLst>
          </p:cNvPr>
          <p:cNvPicPr>
            <a:picLocks noGrp="1" noChangeAspect="1"/>
          </p:cNvPicPr>
          <p:nvPr>
            <p:ph idx="1"/>
          </p:nvPr>
        </p:nvPicPr>
        <p:blipFill>
          <a:blip r:embed="rId3"/>
          <a:stretch>
            <a:fillRect/>
          </a:stretch>
        </p:blipFill>
        <p:spPr>
          <a:xfrm>
            <a:off x="1500186" y="1271588"/>
            <a:ext cx="9191625" cy="838200"/>
          </a:xfrm>
          <a:prstGeom prst="rect">
            <a:avLst/>
          </a:prstGeom>
        </p:spPr>
      </p:pic>
      <p:pic>
        <p:nvPicPr>
          <p:cNvPr id="5" name="图片 4">
            <a:extLst>
              <a:ext uri="{FF2B5EF4-FFF2-40B4-BE49-F238E27FC236}">
                <a16:creationId xmlns:a16="http://schemas.microsoft.com/office/drawing/2014/main" id="{D8BD06F8-72F1-49CF-B768-0F96760A88EF}"/>
              </a:ext>
            </a:extLst>
          </p:cNvPr>
          <p:cNvPicPr>
            <a:picLocks noChangeAspect="1"/>
          </p:cNvPicPr>
          <p:nvPr/>
        </p:nvPicPr>
        <p:blipFill>
          <a:blip r:embed="rId4"/>
          <a:stretch>
            <a:fillRect/>
          </a:stretch>
        </p:blipFill>
        <p:spPr>
          <a:xfrm>
            <a:off x="946308" y="2265998"/>
            <a:ext cx="10299383" cy="4470438"/>
          </a:xfrm>
          <a:prstGeom prst="rect">
            <a:avLst/>
          </a:prstGeom>
        </p:spPr>
      </p:pic>
      <p:sp>
        <p:nvSpPr>
          <p:cNvPr id="7" name="矩形: 圆角 6">
            <a:extLst>
              <a:ext uri="{FF2B5EF4-FFF2-40B4-BE49-F238E27FC236}">
                <a16:creationId xmlns:a16="http://schemas.microsoft.com/office/drawing/2014/main" id="{CD78FDE9-9326-42D0-B2C8-EC89C8E30843}"/>
              </a:ext>
            </a:extLst>
          </p:cNvPr>
          <p:cNvSpPr/>
          <p:nvPr/>
        </p:nvSpPr>
        <p:spPr>
          <a:xfrm>
            <a:off x="1954530" y="5234940"/>
            <a:ext cx="7486650" cy="3886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0199DB35-BE60-4AB9-B512-DC19F13B6DAB}"/>
              </a:ext>
            </a:extLst>
          </p:cNvPr>
          <p:cNvSpPr/>
          <p:nvPr/>
        </p:nvSpPr>
        <p:spPr>
          <a:xfrm>
            <a:off x="1954530" y="5943600"/>
            <a:ext cx="2205990" cy="2552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62A6B93F-307B-4408-94FB-1957AE0DF29C}"/>
              </a:ext>
            </a:extLst>
          </p:cNvPr>
          <p:cNvSpPr/>
          <p:nvPr/>
        </p:nvSpPr>
        <p:spPr>
          <a:xfrm>
            <a:off x="6480810" y="1271588"/>
            <a:ext cx="2366010" cy="838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20565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2CD63D-B1FA-4730-87A8-A52237E66DDB}"/>
              </a:ext>
            </a:extLst>
          </p:cNvPr>
          <p:cNvSpPr>
            <a:spLocks noGrp="1"/>
          </p:cNvSpPr>
          <p:nvPr>
            <p:ph type="title"/>
          </p:nvPr>
        </p:nvSpPr>
        <p:spPr/>
        <p:txBody>
          <a:bodyPr/>
          <a:lstStyle/>
          <a:p>
            <a:r>
              <a:rPr lang="en-US" altLang="zh-CN" dirty="0"/>
              <a:t>Q-learning: Off-policy TD Control</a:t>
            </a:r>
            <a:endParaRPr lang="zh-CN" altLang="en-US" dirty="0"/>
          </a:p>
        </p:txBody>
      </p:sp>
      <p:pic>
        <p:nvPicPr>
          <p:cNvPr id="4" name="内容占位符 3">
            <a:extLst>
              <a:ext uri="{FF2B5EF4-FFF2-40B4-BE49-F238E27FC236}">
                <a16:creationId xmlns:a16="http://schemas.microsoft.com/office/drawing/2014/main" id="{644D7957-B9FE-436B-ACE9-2E80AA7A5815}"/>
              </a:ext>
            </a:extLst>
          </p:cNvPr>
          <p:cNvPicPr>
            <a:picLocks noGrp="1" noChangeAspect="1"/>
          </p:cNvPicPr>
          <p:nvPr>
            <p:ph idx="1"/>
          </p:nvPr>
        </p:nvPicPr>
        <p:blipFill>
          <a:blip r:embed="rId3"/>
          <a:stretch>
            <a:fillRect/>
          </a:stretch>
        </p:blipFill>
        <p:spPr>
          <a:xfrm>
            <a:off x="1427797" y="1396083"/>
            <a:ext cx="9610725" cy="838200"/>
          </a:xfrm>
          <a:prstGeom prst="rect">
            <a:avLst/>
          </a:prstGeom>
        </p:spPr>
      </p:pic>
      <p:pic>
        <p:nvPicPr>
          <p:cNvPr id="5" name="图片 4">
            <a:extLst>
              <a:ext uri="{FF2B5EF4-FFF2-40B4-BE49-F238E27FC236}">
                <a16:creationId xmlns:a16="http://schemas.microsoft.com/office/drawing/2014/main" id="{7ADF3886-B2AD-41BE-AB73-C8FCDC5A58EC}"/>
              </a:ext>
            </a:extLst>
          </p:cNvPr>
          <p:cNvPicPr>
            <a:picLocks noChangeAspect="1"/>
          </p:cNvPicPr>
          <p:nvPr/>
        </p:nvPicPr>
        <p:blipFill>
          <a:blip r:embed="rId4"/>
          <a:stretch>
            <a:fillRect/>
          </a:stretch>
        </p:blipFill>
        <p:spPr>
          <a:xfrm>
            <a:off x="419099" y="2109788"/>
            <a:ext cx="11353801" cy="4611122"/>
          </a:xfrm>
          <a:prstGeom prst="rect">
            <a:avLst/>
          </a:prstGeom>
        </p:spPr>
      </p:pic>
      <p:sp>
        <p:nvSpPr>
          <p:cNvPr id="7" name="矩形: 圆角 6">
            <a:extLst>
              <a:ext uri="{FF2B5EF4-FFF2-40B4-BE49-F238E27FC236}">
                <a16:creationId xmlns:a16="http://schemas.microsoft.com/office/drawing/2014/main" id="{484900F2-3057-4DD7-98FE-8339A6DF103D}"/>
              </a:ext>
            </a:extLst>
          </p:cNvPr>
          <p:cNvSpPr/>
          <p:nvPr/>
        </p:nvSpPr>
        <p:spPr>
          <a:xfrm>
            <a:off x="3829050" y="4720590"/>
            <a:ext cx="5920740" cy="3543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22E05385-7BBA-4615-9791-C134D618690B}"/>
              </a:ext>
            </a:extLst>
          </p:cNvPr>
          <p:cNvSpPr/>
          <p:nvPr/>
        </p:nvSpPr>
        <p:spPr>
          <a:xfrm>
            <a:off x="1290637" y="5360670"/>
            <a:ext cx="7681913" cy="4457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6B7BDDED-FCC3-4384-A393-3C1977BA76E5}"/>
              </a:ext>
            </a:extLst>
          </p:cNvPr>
          <p:cNvSpPr/>
          <p:nvPr/>
        </p:nvSpPr>
        <p:spPr>
          <a:xfrm>
            <a:off x="6480810" y="1271588"/>
            <a:ext cx="2366010" cy="838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93494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D80430-B6FA-4E5A-BA50-D88602506E90}"/>
              </a:ext>
            </a:extLst>
          </p:cNvPr>
          <p:cNvSpPr>
            <a:spLocks noGrp="1"/>
          </p:cNvSpPr>
          <p:nvPr>
            <p:ph type="title"/>
          </p:nvPr>
        </p:nvSpPr>
        <p:spPr/>
        <p:txBody>
          <a:bodyPr/>
          <a:lstStyle/>
          <a:p>
            <a:r>
              <a:rPr lang="en-US" altLang="zh-CN" dirty="0"/>
              <a:t>Expected </a:t>
            </a:r>
            <a:r>
              <a:rPr lang="en-US" altLang="zh-CN" dirty="0" err="1"/>
              <a:t>Sarsa</a:t>
            </a:r>
            <a:endParaRPr lang="zh-CN" altLang="en-US" dirty="0"/>
          </a:p>
        </p:txBody>
      </p:sp>
      <p:pic>
        <p:nvPicPr>
          <p:cNvPr id="8" name="内容占位符 7">
            <a:extLst>
              <a:ext uri="{FF2B5EF4-FFF2-40B4-BE49-F238E27FC236}">
                <a16:creationId xmlns:a16="http://schemas.microsoft.com/office/drawing/2014/main" id="{4760FB7B-8364-46A1-A603-E15395BDF426}"/>
              </a:ext>
            </a:extLst>
          </p:cNvPr>
          <p:cNvPicPr>
            <a:picLocks noGrp="1" noChangeAspect="1"/>
          </p:cNvPicPr>
          <p:nvPr>
            <p:ph idx="1"/>
          </p:nvPr>
        </p:nvPicPr>
        <p:blipFill>
          <a:blip r:embed="rId3"/>
          <a:stretch>
            <a:fillRect/>
          </a:stretch>
        </p:blipFill>
        <p:spPr>
          <a:xfrm>
            <a:off x="1090612" y="2790508"/>
            <a:ext cx="9782175" cy="3324225"/>
          </a:xfrm>
          <a:prstGeom prst="rect">
            <a:avLst/>
          </a:prstGeom>
        </p:spPr>
      </p:pic>
      <p:pic>
        <p:nvPicPr>
          <p:cNvPr id="7" name="图片 6">
            <a:extLst>
              <a:ext uri="{FF2B5EF4-FFF2-40B4-BE49-F238E27FC236}">
                <a16:creationId xmlns:a16="http://schemas.microsoft.com/office/drawing/2014/main" id="{5D2138AB-C5C8-4B3A-B6B6-3943C0C5A4FB}"/>
              </a:ext>
            </a:extLst>
          </p:cNvPr>
          <p:cNvPicPr>
            <a:picLocks noChangeAspect="1"/>
          </p:cNvPicPr>
          <p:nvPr/>
        </p:nvPicPr>
        <p:blipFill>
          <a:blip r:embed="rId4"/>
          <a:stretch>
            <a:fillRect/>
          </a:stretch>
        </p:blipFill>
        <p:spPr>
          <a:xfrm>
            <a:off x="838200" y="1464945"/>
            <a:ext cx="10515600" cy="1619250"/>
          </a:xfrm>
          <a:prstGeom prst="rect">
            <a:avLst/>
          </a:prstGeom>
        </p:spPr>
      </p:pic>
    </p:spTree>
    <p:extLst>
      <p:ext uri="{BB962C8B-B14F-4D97-AF65-F5344CB8AC3E}">
        <p14:creationId xmlns:p14="http://schemas.microsoft.com/office/powerpoint/2010/main" val="407454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1BECBA-CBCB-4358-8B8D-DC01D825AC7E}"/>
              </a:ext>
            </a:extLst>
          </p:cNvPr>
          <p:cNvSpPr>
            <a:spLocks noGrp="1"/>
          </p:cNvSpPr>
          <p:nvPr>
            <p:ph type="title"/>
          </p:nvPr>
        </p:nvSpPr>
        <p:spPr/>
        <p:txBody>
          <a:bodyPr/>
          <a:lstStyle/>
          <a:p>
            <a:r>
              <a:rPr lang="en-US" altLang="zh-CN" dirty="0"/>
              <a:t>C7 n-step Bootstrapping</a:t>
            </a:r>
            <a:endParaRPr lang="zh-CN" altLang="en-US" dirty="0"/>
          </a:p>
        </p:txBody>
      </p:sp>
      <p:sp>
        <p:nvSpPr>
          <p:cNvPr id="3" name="内容占位符 2">
            <a:extLst>
              <a:ext uri="{FF2B5EF4-FFF2-40B4-BE49-F238E27FC236}">
                <a16:creationId xmlns:a16="http://schemas.microsoft.com/office/drawing/2014/main" id="{DE4409CB-EE70-4CD4-9694-E93D1D66DB6D}"/>
              </a:ext>
            </a:extLst>
          </p:cNvPr>
          <p:cNvSpPr>
            <a:spLocks noGrp="1"/>
          </p:cNvSpPr>
          <p:nvPr>
            <p:ph idx="1"/>
          </p:nvPr>
        </p:nvSpPr>
        <p:spPr>
          <a:xfrm>
            <a:off x="899160" y="1859915"/>
            <a:ext cx="10515600" cy="4351338"/>
          </a:xfrm>
        </p:spPr>
        <p:txBody>
          <a:bodyPr/>
          <a:lstStyle/>
          <a:p>
            <a:r>
              <a:rPr lang="en-US" altLang="zh-CN" dirty="0"/>
              <a:t> </a:t>
            </a:r>
            <a:r>
              <a:rPr lang="en-US" altLang="zh-CN" b="1" dirty="0"/>
              <a:t>Unify</a:t>
            </a:r>
            <a:r>
              <a:rPr lang="en-US" altLang="zh-CN" dirty="0"/>
              <a:t> the Monte Carlo (MC) methods and the one-step temporal difference (TD) methods.</a:t>
            </a:r>
          </a:p>
          <a:p>
            <a:r>
              <a:rPr lang="en-US" altLang="zh-CN" dirty="0"/>
              <a:t>TD: </a:t>
            </a:r>
          </a:p>
          <a:p>
            <a:r>
              <a:rPr lang="en-US" altLang="zh-CN" dirty="0"/>
              <a:t>MC:</a:t>
            </a:r>
          </a:p>
          <a:p>
            <a:r>
              <a:rPr lang="en-US" altLang="zh-CN" dirty="0"/>
              <a:t>N-step TD:  </a:t>
            </a:r>
          </a:p>
          <a:p>
            <a:endParaRPr lang="en-US" altLang="zh-CN" dirty="0"/>
          </a:p>
          <a:p>
            <a:endParaRPr lang="en-US" altLang="zh-CN" dirty="0"/>
          </a:p>
          <a:p>
            <a:r>
              <a:rPr lang="en-US" altLang="zh-CN" dirty="0"/>
              <a:t>N-step TD Prediction  </a:t>
            </a:r>
            <a:endParaRPr lang="zh-CN" altLang="en-US" dirty="0"/>
          </a:p>
        </p:txBody>
      </p:sp>
      <p:pic>
        <p:nvPicPr>
          <p:cNvPr id="5" name="图片 4">
            <a:extLst>
              <a:ext uri="{FF2B5EF4-FFF2-40B4-BE49-F238E27FC236}">
                <a16:creationId xmlns:a16="http://schemas.microsoft.com/office/drawing/2014/main" id="{BFE02BA6-7929-4FB1-B804-67C730BFDB30}"/>
              </a:ext>
            </a:extLst>
          </p:cNvPr>
          <p:cNvPicPr>
            <a:picLocks noChangeAspect="1"/>
          </p:cNvPicPr>
          <p:nvPr/>
        </p:nvPicPr>
        <p:blipFill>
          <a:blip r:embed="rId3"/>
          <a:stretch>
            <a:fillRect/>
          </a:stretch>
        </p:blipFill>
        <p:spPr>
          <a:xfrm>
            <a:off x="3745230" y="2667000"/>
            <a:ext cx="3810000" cy="495300"/>
          </a:xfrm>
          <a:prstGeom prst="rect">
            <a:avLst/>
          </a:prstGeom>
        </p:spPr>
      </p:pic>
      <p:pic>
        <p:nvPicPr>
          <p:cNvPr id="6" name="图片 5">
            <a:extLst>
              <a:ext uri="{FF2B5EF4-FFF2-40B4-BE49-F238E27FC236}">
                <a16:creationId xmlns:a16="http://schemas.microsoft.com/office/drawing/2014/main" id="{607F3C75-11B5-466F-A224-499CB56CBE7D}"/>
              </a:ext>
            </a:extLst>
          </p:cNvPr>
          <p:cNvPicPr>
            <a:picLocks noChangeAspect="1"/>
          </p:cNvPicPr>
          <p:nvPr/>
        </p:nvPicPr>
        <p:blipFill>
          <a:blip r:embed="rId4"/>
          <a:stretch>
            <a:fillRect/>
          </a:stretch>
        </p:blipFill>
        <p:spPr>
          <a:xfrm>
            <a:off x="2624137" y="3128962"/>
            <a:ext cx="6943725" cy="600075"/>
          </a:xfrm>
          <a:prstGeom prst="rect">
            <a:avLst/>
          </a:prstGeom>
        </p:spPr>
      </p:pic>
      <p:pic>
        <p:nvPicPr>
          <p:cNvPr id="7" name="图片 6">
            <a:extLst>
              <a:ext uri="{FF2B5EF4-FFF2-40B4-BE49-F238E27FC236}">
                <a16:creationId xmlns:a16="http://schemas.microsoft.com/office/drawing/2014/main" id="{E2F5C82C-4B04-4F4B-A928-B5206B9DCB2B}"/>
              </a:ext>
            </a:extLst>
          </p:cNvPr>
          <p:cNvPicPr>
            <a:picLocks noChangeAspect="1"/>
          </p:cNvPicPr>
          <p:nvPr/>
        </p:nvPicPr>
        <p:blipFill>
          <a:blip r:embed="rId5"/>
          <a:stretch>
            <a:fillRect/>
          </a:stretch>
        </p:blipFill>
        <p:spPr>
          <a:xfrm>
            <a:off x="1996440" y="4352924"/>
            <a:ext cx="8724900" cy="600075"/>
          </a:xfrm>
          <a:prstGeom prst="rect">
            <a:avLst/>
          </a:prstGeom>
        </p:spPr>
      </p:pic>
      <p:pic>
        <p:nvPicPr>
          <p:cNvPr id="8" name="图片 7">
            <a:extLst>
              <a:ext uri="{FF2B5EF4-FFF2-40B4-BE49-F238E27FC236}">
                <a16:creationId xmlns:a16="http://schemas.microsoft.com/office/drawing/2014/main" id="{E4D6F3ED-BA90-4EB7-93D8-1EF15BDB3D7C}"/>
              </a:ext>
            </a:extLst>
          </p:cNvPr>
          <p:cNvPicPr>
            <a:picLocks noChangeAspect="1"/>
          </p:cNvPicPr>
          <p:nvPr/>
        </p:nvPicPr>
        <p:blipFill rotWithShape="1">
          <a:blip r:embed="rId6"/>
          <a:srcRect l="1249" t="16667" b="1248"/>
          <a:stretch/>
        </p:blipFill>
        <p:spPr>
          <a:xfrm>
            <a:off x="1093469" y="5949631"/>
            <a:ext cx="10005060" cy="600075"/>
          </a:xfrm>
          <a:prstGeom prst="rect">
            <a:avLst/>
          </a:prstGeom>
        </p:spPr>
      </p:pic>
    </p:spTree>
    <p:extLst>
      <p:ext uri="{BB962C8B-B14F-4D97-AF65-F5344CB8AC3E}">
        <p14:creationId xmlns:p14="http://schemas.microsoft.com/office/powerpoint/2010/main" val="385515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4BD53CA-F353-41F9-AC88-BA7574A76C90}"/>
              </a:ext>
            </a:extLst>
          </p:cNvPr>
          <p:cNvPicPr>
            <a:picLocks noChangeAspect="1"/>
          </p:cNvPicPr>
          <p:nvPr/>
        </p:nvPicPr>
        <p:blipFill>
          <a:blip r:embed="rId3"/>
          <a:stretch>
            <a:fillRect/>
          </a:stretch>
        </p:blipFill>
        <p:spPr>
          <a:xfrm>
            <a:off x="1182099" y="327750"/>
            <a:ext cx="9827801" cy="6202499"/>
          </a:xfrm>
          <a:prstGeom prst="rect">
            <a:avLst/>
          </a:prstGeom>
        </p:spPr>
      </p:pic>
    </p:spTree>
    <p:extLst>
      <p:ext uri="{BB962C8B-B14F-4D97-AF65-F5344CB8AC3E}">
        <p14:creationId xmlns:p14="http://schemas.microsoft.com/office/powerpoint/2010/main" val="3233549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a:extLst>
              <a:ext uri="{FF2B5EF4-FFF2-40B4-BE49-F238E27FC236}">
                <a16:creationId xmlns:a16="http://schemas.microsoft.com/office/drawing/2014/main" id="{D676C86E-DBCB-47C7-8A5D-59FD0C944E34}"/>
              </a:ext>
            </a:extLst>
          </p:cNvPr>
          <p:cNvGraphicFramePr/>
          <p:nvPr>
            <p:extLst>
              <p:ext uri="{D42A27DB-BD31-4B8C-83A1-F6EECF244321}">
                <p14:modId xmlns:p14="http://schemas.microsoft.com/office/powerpoint/2010/main" val="421097334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4068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F7401B7-6665-4A5F-BD97-0209CAFA9E73}"/>
              </a:ext>
            </a:extLst>
          </p:cNvPr>
          <p:cNvPicPr>
            <a:picLocks noChangeAspect="1"/>
          </p:cNvPicPr>
          <p:nvPr/>
        </p:nvPicPr>
        <p:blipFill>
          <a:blip r:embed="rId3"/>
          <a:stretch>
            <a:fillRect/>
          </a:stretch>
        </p:blipFill>
        <p:spPr>
          <a:xfrm>
            <a:off x="60960" y="91438"/>
            <a:ext cx="8209992" cy="6766561"/>
          </a:xfrm>
          <a:prstGeom prst="rect">
            <a:avLst/>
          </a:prstGeom>
        </p:spPr>
      </p:pic>
      <p:pic>
        <p:nvPicPr>
          <p:cNvPr id="3" name="图片 2">
            <a:extLst>
              <a:ext uri="{FF2B5EF4-FFF2-40B4-BE49-F238E27FC236}">
                <a16:creationId xmlns:a16="http://schemas.microsoft.com/office/drawing/2014/main" id="{171E359F-E534-485F-AC21-5E4445A86896}"/>
              </a:ext>
            </a:extLst>
          </p:cNvPr>
          <p:cNvPicPr>
            <a:picLocks noChangeAspect="1"/>
          </p:cNvPicPr>
          <p:nvPr/>
        </p:nvPicPr>
        <p:blipFill>
          <a:blip r:embed="rId4"/>
          <a:stretch>
            <a:fillRect/>
          </a:stretch>
        </p:blipFill>
        <p:spPr>
          <a:xfrm>
            <a:off x="4807298" y="240028"/>
            <a:ext cx="7323742" cy="3223262"/>
          </a:xfrm>
          <a:prstGeom prst="rect">
            <a:avLst/>
          </a:prstGeom>
        </p:spPr>
      </p:pic>
      <p:sp>
        <p:nvSpPr>
          <p:cNvPr id="4" name="矩形: 圆角 3">
            <a:extLst>
              <a:ext uri="{FF2B5EF4-FFF2-40B4-BE49-F238E27FC236}">
                <a16:creationId xmlns:a16="http://schemas.microsoft.com/office/drawing/2014/main" id="{D00BE4D5-8E62-4739-BC43-F7574923CA06}"/>
              </a:ext>
            </a:extLst>
          </p:cNvPr>
          <p:cNvSpPr/>
          <p:nvPr/>
        </p:nvSpPr>
        <p:spPr>
          <a:xfrm>
            <a:off x="1245870" y="4560570"/>
            <a:ext cx="4549140" cy="3086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72C3C517-20BB-4D3D-82B2-98184209B89B}"/>
              </a:ext>
            </a:extLst>
          </p:cNvPr>
          <p:cNvSpPr/>
          <p:nvPr/>
        </p:nvSpPr>
        <p:spPr>
          <a:xfrm>
            <a:off x="1131570" y="5372100"/>
            <a:ext cx="2754630" cy="3086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9717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838C464-F522-40E5-93F6-1F26AB44FC47}"/>
              </a:ext>
            </a:extLst>
          </p:cNvPr>
          <p:cNvPicPr>
            <a:picLocks noChangeAspect="1"/>
          </p:cNvPicPr>
          <p:nvPr/>
        </p:nvPicPr>
        <p:blipFill>
          <a:blip r:embed="rId3"/>
          <a:stretch>
            <a:fillRect/>
          </a:stretch>
        </p:blipFill>
        <p:spPr>
          <a:xfrm>
            <a:off x="566860" y="1414200"/>
            <a:ext cx="10786940" cy="1113172"/>
          </a:xfrm>
          <a:prstGeom prst="rect">
            <a:avLst/>
          </a:prstGeom>
        </p:spPr>
      </p:pic>
      <p:sp>
        <p:nvSpPr>
          <p:cNvPr id="4" name="标题 3">
            <a:extLst>
              <a:ext uri="{FF2B5EF4-FFF2-40B4-BE49-F238E27FC236}">
                <a16:creationId xmlns:a16="http://schemas.microsoft.com/office/drawing/2014/main" id="{BD5C866C-973E-4C10-B7CE-8DBD2A735F32}"/>
              </a:ext>
            </a:extLst>
          </p:cNvPr>
          <p:cNvSpPr>
            <a:spLocks noGrp="1"/>
          </p:cNvSpPr>
          <p:nvPr>
            <p:ph type="title"/>
          </p:nvPr>
        </p:nvSpPr>
        <p:spPr>
          <a:xfrm>
            <a:off x="838200" y="365125"/>
            <a:ext cx="11266170" cy="1325563"/>
          </a:xfrm>
        </p:spPr>
        <p:txBody>
          <a:bodyPr>
            <a:normAutofit fontScale="90000"/>
          </a:bodyPr>
          <a:lstStyle/>
          <a:p>
            <a:r>
              <a:rPr lang="en-US" altLang="zh-CN" dirty="0"/>
              <a:t>The n-step Tree Backup Algorithm</a:t>
            </a:r>
            <a:br>
              <a:rPr lang="en-US" altLang="zh-CN" dirty="0"/>
            </a:br>
            <a:r>
              <a:rPr lang="en-US" altLang="zh-CN" dirty="0"/>
              <a:t>Off-policy Learning Without Importance Sampling</a:t>
            </a:r>
            <a:endParaRPr lang="zh-CN" altLang="en-US" dirty="0"/>
          </a:p>
        </p:txBody>
      </p:sp>
      <p:pic>
        <p:nvPicPr>
          <p:cNvPr id="6" name="内容占位符 5">
            <a:extLst>
              <a:ext uri="{FF2B5EF4-FFF2-40B4-BE49-F238E27FC236}">
                <a16:creationId xmlns:a16="http://schemas.microsoft.com/office/drawing/2014/main" id="{E13D0C32-99C0-4078-B971-10AFEE05D66E}"/>
              </a:ext>
            </a:extLst>
          </p:cNvPr>
          <p:cNvPicPr>
            <a:picLocks noGrp="1" noChangeAspect="1"/>
          </p:cNvPicPr>
          <p:nvPr>
            <p:ph idx="1"/>
          </p:nvPr>
        </p:nvPicPr>
        <p:blipFill>
          <a:blip r:embed="rId4"/>
          <a:stretch>
            <a:fillRect/>
          </a:stretch>
        </p:blipFill>
        <p:spPr>
          <a:xfrm>
            <a:off x="1955085" y="2506662"/>
            <a:ext cx="4815285" cy="4351338"/>
          </a:xfrm>
          <a:prstGeom prst="rect">
            <a:avLst/>
          </a:prstGeom>
        </p:spPr>
      </p:pic>
      <p:pic>
        <p:nvPicPr>
          <p:cNvPr id="2" name="图片 1">
            <a:extLst>
              <a:ext uri="{FF2B5EF4-FFF2-40B4-BE49-F238E27FC236}">
                <a16:creationId xmlns:a16="http://schemas.microsoft.com/office/drawing/2014/main" id="{42F7E89B-1D60-4FA4-9A2F-5C3247F0B78A}"/>
              </a:ext>
            </a:extLst>
          </p:cNvPr>
          <p:cNvPicPr>
            <a:picLocks noChangeAspect="1"/>
          </p:cNvPicPr>
          <p:nvPr/>
        </p:nvPicPr>
        <p:blipFill>
          <a:blip r:embed="rId5"/>
          <a:stretch>
            <a:fillRect/>
          </a:stretch>
        </p:blipFill>
        <p:spPr>
          <a:xfrm>
            <a:off x="9551432" y="2336800"/>
            <a:ext cx="1370965" cy="4548122"/>
          </a:xfrm>
          <a:prstGeom prst="rect">
            <a:avLst/>
          </a:prstGeom>
        </p:spPr>
      </p:pic>
      <p:sp>
        <p:nvSpPr>
          <p:cNvPr id="5" name="矩形: 圆角 4">
            <a:extLst>
              <a:ext uri="{FF2B5EF4-FFF2-40B4-BE49-F238E27FC236}">
                <a16:creationId xmlns:a16="http://schemas.microsoft.com/office/drawing/2014/main" id="{6D8DAFAC-7B9C-483D-9597-818ED8CAB2F2}"/>
              </a:ext>
            </a:extLst>
          </p:cNvPr>
          <p:cNvSpPr/>
          <p:nvPr/>
        </p:nvSpPr>
        <p:spPr>
          <a:xfrm>
            <a:off x="2882900" y="1600200"/>
            <a:ext cx="3887470" cy="736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6606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0A0A20-3562-4C42-8142-DE4411282DEF}"/>
              </a:ext>
            </a:extLst>
          </p:cNvPr>
          <p:cNvSpPr>
            <a:spLocks noGrp="1"/>
          </p:cNvSpPr>
          <p:nvPr>
            <p:ph type="title"/>
          </p:nvPr>
        </p:nvSpPr>
        <p:spPr/>
        <p:txBody>
          <a:bodyPr/>
          <a:lstStyle/>
          <a:p>
            <a:r>
              <a:rPr lang="en-US" altLang="zh-CN" dirty="0"/>
              <a:t>A </a:t>
            </a:r>
            <a:r>
              <a:rPr lang="en-US" altLang="zh-CN" b="1" dirty="0"/>
              <a:t>Unifying</a:t>
            </a:r>
            <a:r>
              <a:rPr lang="en-US" altLang="zh-CN" dirty="0"/>
              <a:t> Algorithm: n-step Q(</a:t>
            </a:r>
            <a:r>
              <a:rPr lang="el-GR" altLang="zh-CN" dirty="0"/>
              <a:t>σ)</a:t>
            </a:r>
            <a:endParaRPr lang="zh-CN" altLang="en-US" dirty="0"/>
          </a:p>
        </p:txBody>
      </p:sp>
      <p:pic>
        <p:nvPicPr>
          <p:cNvPr id="4" name="内容占位符 3">
            <a:extLst>
              <a:ext uri="{FF2B5EF4-FFF2-40B4-BE49-F238E27FC236}">
                <a16:creationId xmlns:a16="http://schemas.microsoft.com/office/drawing/2014/main" id="{89FF5A48-844F-4298-915A-AA7B534AB818}"/>
              </a:ext>
            </a:extLst>
          </p:cNvPr>
          <p:cNvPicPr>
            <a:picLocks noGrp="1" noChangeAspect="1"/>
          </p:cNvPicPr>
          <p:nvPr>
            <p:ph idx="1"/>
          </p:nvPr>
        </p:nvPicPr>
        <p:blipFill>
          <a:blip r:embed="rId3"/>
          <a:stretch>
            <a:fillRect/>
          </a:stretch>
        </p:blipFill>
        <p:spPr>
          <a:xfrm>
            <a:off x="2247900" y="1358900"/>
            <a:ext cx="7518400" cy="5462471"/>
          </a:xfrm>
          <a:prstGeom prst="rect">
            <a:avLst/>
          </a:prstGeom>
        </p:spPr>
      </p:pic>
    </p:spTree>
    <p:extLst>
      <p:ext uri="{BB962C8B-B14F-4D97-AF65-F5344CB8AC3E}">
        <p14:creationId xmlns:p14="http://schemas.microsoft.com/office/powerpoint/2010/main" val="3419664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2483E-5A48-47C2-8F68-CD0D9610C788}"/>
              </a:ext>
            </a:extLst>
          </p:cNvPr>
          <p:cNvSpPr>
            <a:spLocks noGrp="1"/>
          </p:cNvSpPr>
          <p:nvPr>
            <p:ph type="title"/>
          </p:nvPr>
        </p:nvSpPr>
        <p:spPr/>
        <p:txBody>
          <a:bodyPr/>
          <a:lstStyle/>
          <a:p>
            <a:r>
              <a:rPr lang="en-US" altLang="zh-CN" dirty="0"/>
              <a:t>C1 Introduction</a:t>
            </a:r>
            <a:endParaRPr lang="zh-CN" altLang="en-US" dirty="0"/>
          </a:p>
        </p:txBody>
      </p:sp>
      <p:sp>
        <p:nvSpPr>
          <p:cNvPr id="3" name="内容占位符 2">
            <a:extLst>
              <a:ext uri="{FF2B5EF4-FFF2-40B4-BE49-F238E27FC236}">
                <a16:creationId xmlns:a16="http://schemas.microsoft.com/office/drawing/2014/main" id="{D910D4E0-2CB7-4F87-9CD3-3A3688D67C74}"/>
              </a:ext>
            </a:extLst>
          </p:cNvPr>
          <p:cNvSpPr>
            <a:spLocks noGrp="1"/>
          </p:cNvSpPr>
          <p:nvPr>
            <p:ph idx="1"/>
          </p:nvPr>
        </p:nvSpPr>
        <p:spPr/>
        <p:txBody>
          <a:bodyPr/>
          <a:lstStyle/>
          <a:p>
            <a:r>
              <a:rPr lang="en-US" altLang="zh-CN" dirty="0"/>
              <a:t>In this book we explore a computational approach to learning from </a:t>
            </a:r>
            <a:r>
              <a:rPr lang="en-US" altLang="zh-CN" b="1" dirty="0"/>
              <a:t>interaction</a:t>
            </a:r>
            <a:r>
              <a:rPr lang="en-US" altLang="zh-CN" dirty="0"/>
              <a:t>.</a:t>
            </a:r>
          </a:p>
          <a:p>
            <a:r>
              <a:rPr lang="en-US" altLang="zh-CN" dirty="0"/>
              <a:t>Reinforcement Learning VS Supervised Learning</a:t>
            </a:r>
          </a:p>
          <a:p>
            <a:r>
              <a:rPr lang="en-US" altLang="zh-CN" dirty="0"/>
              <a:t>Reinforcement Learning VS Unsupervised Learning</a:t>
            </a:r>
          </a:p>
          <a:p>
            <a:r>
              <a:rPr lang="en-US" altLang="zh-CN" dirty="0"/>
              <a:t>Exploration VS Exploitation</a:t>
            </a:r>
          </a:p>
          <a:p>
            <a:r>
              <a:rPr lang="en-US" altLang="zh-CN" dirty="0"/>
              <a:t>Elements of RL:</a:t>
            </a:r>
          </a:p>
          <a:p>
            <a:pPr marL="0" indent="0">
              <a:buNone/>
            </a:pPr>
            <a:r>
              <a:rPr lang="en-US" altLang="zh-CN" dirty="0"/>
              <a:t>	Agent; Environment; </a:t>
            </a:r>
          </a:p>
          <a:p>
            <a:pPr marL="0" indent="0">
              <a:buNone/>
            </a:pPr>
            <a:r>
              <a:rPr lang="en-US" altLang="zh-CN" dirty="0"/>
              <a:t>	Policy; Reward signal; Value function;(model).</a:t>
            </a:r>
            <a:endParaRPr lang="zh-CN" altLang="en-US" dirty="0"/>
          </a:p>
        </p:txBody>
      </p:sp>
    </p:spTree>
    <p:extLst>
      <p:ext uri="{BB962C8B-B14F-4D97-AF65-F5344CB8AC3E}">
        <p14:creationId xmlns:p14="http://schemas.microsoft.com/office/powerpoint/2010/main" val="27386299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56CE82-449F-4642-9292-FD751C29BD5A}"/>
              </a:ext>
            </a:extLst>
          </p:cNvPr>
          <p:cNvSpPr>
            <a:spLocks noGrp="1"/>
          </p:cNvSpPr>
          <p:nvPr>
            <p:ph type="title"/>
          </p:nvPr>
        </p:nvSpPr>
        <p:spPr>
          <a:xfrm>
            <a:off x="335280" y="227965"/>
            <a:ext cx="12146280" cy="1325563"/>
          </a:xfrm>
        </p:spPr>
        <p:txBody>
          <a:bodyPr/>
          <a:lstStyle/>
          <a:p>
            <a:r>
              <a:rPr lang="en-US" altLang="zh-CN" dirty="0"/>
              <a:t>C8  Planning and Learning with Tabular Method</a:t>
            </a:r>
            <a:endParaRPr lang="zh-CN" altLang="en-US" dirty="0"/>
          </a:p>
        </p:txBody>
      </p:sp>
      <p:sp>
        <p:nvSpPr>
          <p:cNvPr id="3" name="内容占位符 2">
            <a:extLst>
              <a:ext uri="{FF2B5EF4-FFF2-40B4-BE49-F238E27FC236}">
                <a16:creationId xmlns:a16="http://schemas.microsoft.com/office/drawing/2014/main" id="{24183821-8092-4944-8354-9F587E9C502C}"/>
              </a:ext>
            </a:extLst>
          </p:cNvPr>
          <p:cNvSpPr>
            <a:spLocks noGrp="1"/>
          </p:cNvSpPr>
          <p:nvPr>
            <p:ph idx="1"/>
          </p:nvPr>
        </p:nvSpPr>
        <p:spPr/>
        <p:txBody>
          <a:bodyPr/>
          <a:lstStyle/>
          <a:p>
            <a:r>
              <a:rPr lang="en-US" altLang="zh-CN" dirty="0"/>
              <a:t> Our goal in this chapter is a similar integration of model-based and model-free methods.</a:t>
            </a:r>
          </a:p>
          <a:p>
            <a:endParaRPr lang="en-US" altLang="zh-CN" dirty="0"/>
          </a:p>
          <a:p>
            <a:r>
              <a:rPr lang="en-US" altLang="zh-CN" dirty="0"/>
              <a:t> The heart of both kinds of methods is the computation of </a:t>
            </a:r>
            <a:r>
              <a:rPr lang="en-US" altLang="zh-CN" b="1" dirty="0"/>
              <a:t>value functions</a:t>
            </a:r>
          </a:p>
          <a:p>
            <a:r>
              <a:rPr lang="en-US" altLang="zh-CN" dirty="0"/>
              <a:t> All the methods are based on </a:t>
            </a:r>
            <a:r>
              <a:rPr lang="en-US" altLang="zh-CN" b="1" dirty="0"/>
              <a:t>looking ahead </a:t>
            </a:r>
            <a:r>
              <a:rPr lang="en-US" altLang="zh-CN" dirty="0"/>
              <a:t>to future events, </a:t>
            </a:r>
            <a:r>
              <a:rPr lang="en-US" altLang="zh-CN" b="1" dirty="0"/>
              <a:t>computing a backed-up</a:t>
            </a:r>
            <a:r>
              <a:rPr lang="en-US" altLang="zh-CN" dirty="0"/>
              <a:t> </a:t>
            </a:r>
            <a:r>
              <a:rPr lang="en-US" altLang="zh-CN" b="1" dirty="0"/>
              <a:t>value</a:t>
            </a:r>
            <a:r>
              <a:rPr lang="en-US" altLang="zh-CN" dirty="0"/>
              <a:t>, and then using it as an update target for an approximate value function</a:t>
            </a:r>
            <a:endParaRPr lang="zh-CN" altLang="en-US" dirty="0"/>
          </a:p>
        </p:txBody>
      </p:sp>
    </p:spTree>
    <p:extLst>
      <p:ext uri="{BB962C8B-B14F-4D97-AF65-F5344CB8AC3E}">
        <p14:creationId xmlns:p14="http://schemas.microsoft.com/office/powerpoint/2010/main" val="3880932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93293F2-414F-4F1F-B421-1898932E790F}"/>
              </a:ext>
            </a:extLst>
          </p:cNvPr>
          <p:cNvSpPr>
            <a:spLocks noGrp="1"/>
          </p:cNvSpPr>
          <p:nvPr>
            <p:ph type="title"/>
          </p:nvPr>
        </p:nvSpPr>
        <p:spPr/>
        <p:txBody>
          <a:bodyPr>
            <a:normAutofit/>
          </a:bodyPr>
          <a:lstStyle/>
          <a:p>
            <a:r>
              <a:rPr lang="en-US" altLang="zh-CN" dirty="0"/>
              <a:t>Integrated Planning, Acting, and Learning</a:t>
            </a:r>
            <a:endParaRPr lang="zh-CN" altLang="en-US" dirty="0"/>
          </a:p>
        </p:txBody>
      </p:sp>
      <p:pic>
        <p:nvPicPr>
          <p:cNvPr id="5" name="内容占位符 4">
            <a:extLst>
              <a:ext uri="{FF2B5EF4-FFF2-40B4-BE49-F238E27FC236}">
                <a16:creationId xmlns:a16="http://schemas.microsoft.com/office/drawing/2014/main" id="{D5B83A19-08C9-4FEF-9F92-78F93CC6B94E}"/>
              </a:ext>
            </a:extLst>
          </p:cNvPr>
          <p:cNvPicPr>
            <a:picLocks noGrp="1" noChangeAspect="1"/>
          </p:cNvPicPr>
          <p:nvPr>
            <p:ph idx="1"/>
          </p:nvPr>
        </p:nvPicPr>
        <p:blipFill>
          <a:blip r:embed="rId3"/>
          <a:stretch>
            <a:fillRect/>
          </a:stretch>
        </p:blipFill>
        <p:spPr>
          <a:xfrm>
            <a:off x="3242766" y="1825625"/>
            <a:ext cx="5706468" cy="4351338"/>
          </a:xfrm>
          <a:prstGeom prst="rect">
            <a:avLst/>
          </a:prstGeom>
        </p:spPr>
      </p:pic>
    </p:spTree>
    <p:extLst>
      <p:ext uri="{BB962C8B-B14F-4D97-AF65-F5344CB8AC3E}">
        <p14:creationId xmlns:p14="http://schemas.microsoft.com/office/powerpoint/2010/main" val="2693404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42F1B8-3565-4D4B-A039-E2FC7EB0AF6B}"/>
              </a:ext>
            </a:extLst>
          </p:cNvPr>
          <p:cNvSpPr>
            <a:spLocks noGrp="1"/>
          </p:cNvSpPr>
          <p:nvPr>
            <p:ph type="title"/>
          </p:nvPr>
        </p:nvSpPr>
        <p:spPr/>
        <p:txBody>
          <a:bodyPr/>
          <a:lstStyle/>
          <a:p>
            <a:r>
              <a:rPr lang="en-US" altLang="zh-CN" dirty="0"/>
              <a:t> Dyna-Q </a:t>
            </a:r>
            <a:endParaRPr lang="zh-CN" altLang="en-US" dirty="0"/>
          </a:p>
        </p:txBody>
      </p:sp>
      <p:pic>
        <p:nvPicPr>
          <p:cNvPr id="4" name="内容占位符 3">
            <a:extLst>
              <a:ext uri="{FF2B5EF4-FFF2-40B4-BE49-F238E27FC236}">
                <a16:creationId xmlns:a16="http://schemas.microsoft.com/office/drawing/2014/main" id="{2C7367D5-9E7D-4D10-A30C-F103557B410B}"/>
              </a:ext>
            </a:extLst>
          </p:cNvPr>
          <p:cNvPicPr>
            <a:picLocks noGrp="1" noChangeAspect="1"/>
          </p:cNvPicPr>
          <p:nvPr>
            <p:ph idx="1"/>
          </p:nvPr>
        </p:nvPicPr>
        <p:blipFill>
          <a:blip r:embed="rId3"/>
          <a:stretch>
            <a:fillRect/>
          </a:stretch>
        </p:blipFill>
        <p:spPr>
          <a:xfrm>
            <a:off x="2169424" y="1768368"/>
            <a:ext cx="7853152" cy="4724507"/>
          </a:xfrm>
          <a:prstGeom prst="rect">
            <a:avLst/>
          </a:prstGeom>
        </p:spPr>
      </p:pic>
    </p:spTree>
    <p:extLst>
      <p:ext uri="{BB962C8B-B14F-4D97-AF65-F5344CB8AC3E}">
        <p14:creationId xmlns:p14="http://schemas.microsoft.com/office/powerpoint/2010/main" val="2602123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CE84C7-F51C-4D67-BFD1-531C7CE90B70}"/>
              </a:ext>
            </a:extLst>
          </p:cNvPr>
          <p:cNvSpPr>
            <a:spLocks noGrp="1"/>
          </p:cNvSpPr>
          <p:nvPr>
            <p:ph type="title"/>
          </p:nvPr>
        </p:nvSpPr>
        <p:spPr/>
        <p:txBody>
          <a:bodyPr/>
          <a:lstStyle/>
          <a:p>
            <a:endParaRPr lang="zh-CN" altLang="en-US" dirty="0"/>
          </a:p>
        </p:txBody>
      </p:sp>
      <p:pic>
        <p:nvPicPr>
          <p:cNvPr id="4" name="内容占位符 3">
            <a:extLst>
              <a:ext uri="{FF2B5EF4-FFF2-40B4-BE49-F238E27FC236}">
                <a16:creationId xmlns:a16="http://schemas.microsoft.com/office/drawing/2014/main" id="{B2B93DF0-1039-43F9-9607-FA9210735490}"/>
              </a:ext>
            </a:extLst>
          </p:cNvPr>
          <p:cNvPicPr>
            <a:picLocks noGrp="1" noChangeAspect="1"/>
          </p:cNvPicPr>
          <p:nvPr>
            <p:ph idx="1"/>
          </p:nvPr>
        </p:nvPicPr>
        <p:blipFill>
          <a:blip r:embed="rId4"/>
          <a:stretch>
            <a:fillRect/>
          </a:stretch>
        </p:blipFill>
        <p:spPr>
          <a:xfrm>
            <a:off x="101600" y="180212"/>
            <a:ext cx="7296150" cy="3324225"/>
          </a:xfrm>
          <a:prstGeom prst="rect">
            <a:avLst/>
          </a:prstGeom>
        </p:spPr>
      </p:pic>
      <p:pic>
        <p:nvPicPr>
          <p:cNvPr id="5" name="图片 4">
            <a:extLst>
              <a:ext uri="{FF2B5EF4-FFF2-40B4-BE49-F238E27FC236}">
                <a16:creationId xmlns:a16="http://schemas.microsoft.com/office/drawing/2014/main" id="{52DE0F67-8FA5-4357-A826-11CE304389A8}"/>
              </a:ext>
            </a:extLst>
          </p:cNvPr>
          <p:cNvPicPr>
            <a:picLocks noChangeAspect="1"/>
          </p:cNvPicPr>
          <p:nvPr/>
        </p:nvPicPr>
        <p:blipFill>
          <a:blip r:embed="rId5"/>
          <a:stretch>
            <a:fillRect/>
          </a:stretch>
        </p:blipFill>
        <p:spPr>
          <a:xfrm>
            <a:off x="4318000" y="3505202"/>
            <a:ext cx="7759700" cy="3172586"/>
          </a:xfrm>
          <a:prstGeom prst="rect">
            <a:avLst/>
          </a:prstGeom>
        </p:spPr>
      </p:pic>
      <p:sp>
        <p:nvSpPr>
          <p:cNvPr id="6" name="矩形: 圆角 5">
            <a:extLst>
              <a:ext uri="{FF2B5EF4-FFF2-40B4-BE49-F238E27FC236}">
                <a16:creationId xmlns:a16="http://schemas.microsoft.com/office/drawing/2014/main" id="{5928F1F2-556C-4F45-8164-A3A80E3BCEF7}"/>
              </a:ext>
            </a:extLst>
          </p:cNvPr>
          <p:cNvSpPr/>
          <p:nvPr/>
        </p:nvSpPr>
        <p:spPr>
          <a:xfrm>
            <a:off x="419100" y="1993900"/>
            <a:ext cx="5524500" cy="14351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对象 6">
            <a:extLst>
              <a:ext uri="{FF2B5EF4-FFF2-40B4-BE49-F238E27FC236}">
                <a16:creationId xmlns:a16="http://schemas.microsoft.com/office/drawing/2014/main" id="{2C81103B-6B03-4F97-9B13-128A93224F28}"/>
              </a:ext>
            </a:extLst>
          </p:cNvPr>
          <p:cNvGraphicFramePr>
            <a:graphicFrameLocks noChangeAspect="1"/>
          </p:cNvGraphicFramePr>
          <p:nvPr>
            <p:extLst>
              <p:ext uri="{D42A27DB-BD31-4B8C-83A1-F6EECF244321}">
                <p14:modId xmlns:p14="http://schemas.microsoft.com/office/powerpoint/2010/main" val="1073456551"/>
              </p:ext>
            </p:extLst>
          </p:nvPr>
        </p:nvGraphicFramePr>
        <p:xfrm>
          <a:off x="92075" y="92075"/>
          <a:ext cx="809625" cy="450850"/>
        </p:xfrm>
        <a:graphic>
          <a:graphicData uri="http://schemas.openxmlformats.org/presentationml/2006/ole">
            <mc:AlternateContent xmlns:mc="http://schemas.openxmlformats.org/markup-compatibility/2006">
              <mc:Choice xmlns:v="urn:schemas-microsoft-com:vml" Requires="v">
                <p:oleObj spid="_x0000_s1085" name="包装程序外壳对象" showAsIcon="1" r:id="rId6" imgW="810360" imgH="451080" progId="Package">
                  <p:embed/>
                </p:oleObj>
              </mc:Choice>
              <mc:Fallback>
                <p:oleObj name="包装程序外壳对象" showAsIcon="1" r:id="rId6" imgW="810360" imgH="451080" progId="Package">
                  <p:embed/>
                  <p:pic>
                    <p:nvPicPr>
                      <p:cNvPr id="0" name=""/>
                      <p:cNvPicPr/>
                      <p:nvPr/>
                    </p:nvPicPr>
                    <p:blipFill>
                      <a:blip r:embed="rId7"/>
                      <a:stretch>
                        <a:fillRect/>
                      </a:stretch>
                    </p:blipFill>
                    <p:spPr>
                      <a:xfrm>
                        <a:off x="92075" y="92075"/>
                        <a:ext cx="809625" cy="450850"/>
                      </a:xfrm>
                      <a:prstGeom prst="rect">
                        <a:avLst/>
                      </a:prstGeom>
                    </p:spPr>
                  </p:pic>
                </p:oleObj>
              </mc:Fallback>
            </mc:AlternateContent>
          </a:graphicData>
        </a:graphic>
      </p:graphicFrame>
    </p:spTree>
    <p:extLst>
      <p:ext uri="{BB962C8B-B14F-4D97-AF65-F5344CB8AC3E}">
        <p14:creationId xmlns:p14="http://schemas.microsoft.com/office/powerpoint/2010/main" val="2777688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CE167-9D67-4F6F-BC9F-DDD46033C7C7}"/>
              </a:ext>
            </a:extLst>
          </p:cNvPr>
          <p:cNvSpPr>
            <a:spLocks noGrp="1"/>
          </p:cNvSpPr>
          <p:nvPr>
            <p:ph type="title"/>
          </p:nvPr>
        </p:nvSpPr>
        <p:spPr/>
        <p:txBody>
          <a:bodyPr/>
          <a:lstStyle/>
          <a:p>
            <a:r>
              <a:rPr lang="en-US" altLang="zh-CN" dirty="0"/>
              <a:t>Prioritized Sweeping</a:t>
            </a:r>
            <a:endParaRPr lang="zh-CN" altLang="en-US" dirty="0"/>
          </a:p>
        </p:txBody>
      </p:sp>
      <p:sp>
        <p:nvSpPr>
          <p:cNvPr id="3" name="内容占位符 2">
            <a:extLst>
              <a:ext uri="{FF2B5EF4-FFF2-40B4-BE49-F238E27FC236}">
                <a16:creationId xmlns:a16="http://schemas.microsoft.com/office/drawing/2014/main" id="{300B9BD2-29EC-43F0-BDD3-7C2C99CE1AE3}"/>
              </a:ext>
            </a:extLst>
          </p:cNvPr>
          <p:cNvSpPr>
            <a:spLocks noGrp="1"/>
          </p:cNvSpPr>
          <p:nvPr>
            <p:ph idx="1"/>
          </p:nvPr>
        </p:nvSpPr>
        <p:spPr/>
        <p:txBody>
          <a:bodyPr/>
          <a:lstStyle/>
          <a:p>
            <a:r>
              <a:rPr lang="en-US" altLang="zh-CN" dirty="0"/>
              <a:t>not just from </a:t>
            </a:r>
            <a:r>
              <a:rPr lang="en-US" altLang="zh-CN" b="1" dirty="0"/>
              <a:t>goal states </a:t>
            </a:r>
            <a:r>
              <a:rPr lang="en-US" altLang="zh-CN" dirty="0"/>
              <a:t>but from any state whose </a:t>
            </a:r>
            <a:r>
              <a:rPr lang="en-US" altLang="zh-CN" b="1" dirty="0"/>
              <a:t>value </a:t>
            </a:r>
            <a:r>
              <a:rPr lang="en-US" altLang="zh-CN" dirty="0"/>
              <a:t>has changed</a:t>
            </a:r>
          </a:p>
          <a:p>
            <a:r>
              <a:rPr lang="en-US" altLang="zh-CN" dirty="0"/>
              <a:t>prioritize the updates according to a measure of their urgency, and perform them in order of priority</a:t>
            </a:r>
            <a:r>
              <a:rPr lang="zh-CN" altLang="en-US" dirty="0"/>
              <a:t>。</a:t>
            </a:r>
            <a:endParaRPr lang="en-US" altLang="zh-CN" dirty="0"/>
          </a:p>
          <a:p>
            <a:r>
              <a:rPr lang="en-US" altLang="zh-CN" dirty="0"/>
              <a:t>A </a:t>
            </a:r>
            <a:r>
              <a:rPr lang="en-US" altLang="zh-CN" b="1" dirty="0"/>
              <a:t>queue</a:t>
            </a:r>
            <a:r>
              <a:rPr lang="en-US" altLang="zh-CN" dirty="0"/>
              <a:t> is maintained of every state–action pair whose estimated value would change nontrivially if updated , </a:t>
            </a:r>
            <a:r>
              <a:rPr lang="en-US" altLang="zh-CN" b="1" dirty="0"/>
              <a:t>prioritized by the size of the change</a:t>
            </a:r>
            <a:r>
              <a:rPr lang="en-US" altLang="zh-CN" dirty="0"/>
              <a:t>.</a:t>
            </a:r>
          </a:p>
        </p:txBody>
      </p:sp>
    </p:spTree>
    <p:extLst>
      <p:ext uri="{BB962C8B-B14F-4D97-AF65-F5344CB8AC3E}">
        <p14:creationId xmlns:p14="http://schemas.microsoft.com/office/powerpoint/2010/main" val="251985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92B3DC5-62F1-418C-AF55-16E03BEBF8ED}"/>
              </a:ext>
            </a:extLst>
          </p:cNvPr>
          <p:cNvPicPr>
            <a:picLocks noChangeAspect="1"/>
          </p:cNvPicPr>
          <p:nvPr/>
        </p:nvPicPr>
        <p:blipFill>
          <a:blip r:embed="rId3"/>
          <a:stretch>
            <a:fillRect/>
          </a:stretch>
        </p:blipFill>
        <p:spPr>
          <a:xfrm>
            <a:off x="985831" y="304801"/>
            <a:ext cx="10220338" cy="5957451"/>
          </a:xfrm>
          <a:prstGeom prst="rect">
            <a:avLst/>
          </a:prstGeom>
        </p:spPr>
      </p:pic>
    </p:spTree>
    <p:extLst>
      <p:ext uri="{BB962C8B-B14F-4D97-AF65-F5344CB8AC3E}">
        <p14:creationId xmlns:p14="http://schemas.microsoft.com/office/powerpoint/2010/main" val="260856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C438A6E-3F8C-4E9B-86CF-0A0807CF2F09}"/>
              </a:ext>
            </a:extLst>
          </p:cNvPr>
          <p:cNvPicPr>
            <a:picLocks noChangeAspect="1"/>
          </p:cNvPicPr>
          <p:nvPr/>
        </p:nvPicPr>
        <p:blipFill>
          <a:blip r:embed="rId3"/>
          <a:stretch>
            <a:fillRect/>
          </a:stretch>
        </p:blipFill>
        <p:spPr>
          <a:xfrm>
            <a:off x="7289800" y="101600"/>
            <a:ext cx="4843720" cy="6756400"/>
          </a:xfrm>
          <a:prstGeom prst="rect">
            <a:avLst/>
          </a:prstGeom>
        </p:spPr>
      </p:pic>
      <p:sp>
        <p:nvSpPr>
          <p:cNvPr id="3" name="标题 2">
            <a:extLst>
              <a:ext uri="{FF2B5EF4-FFF2-40B4-BE49-F238E27FC236}">
                <a16:creationId xmlns:a16="http://schemas.microsoft.com/office/drawing/2014/main" id="{6E33435C-88EB-4773-8758-8B6E604F7FA1}"/>
              </a:ext>
            </a:extLst>
          </p:cNvPr>
          <p:cNvSpPr>
            <a:spLocks noGrp="1"/>
          </p:cNvSpPr>
          <p:nvPr>
            <p:ph type="title"/>
          </p:nvPr>
        </p:nvSpPr>
        <p:spPr/>
        <p:txBody>
          <a:bodyPr/>
          <a:lstStyle/>
          <a:p>
            <a:endParaRPr lang="zh-CN" altLang="en-US" dirty="0"/>
          </a:p>
        </p:txBody>
      </p:sp>
      <p:sp>
        <p:nvSpPr>
          <p:cNvPr id="4" name="内容占位符 3">
            <a:extLst>
              <a:ext uri="{FF2B5EF4-FFF2-40B4-BE49-F238E27FC236}">
                <a16:creationId xmlns:a16="http://schemas.microsoft.com/office/drawing/2014/main" id="{D727A4E1-0C76-49C0-A587-A129EEBEE53D}"/>
              </a:ext>
            </a:extLst>
          </p:cNvPr>
          <p:cNvSpPr>
            <a:spLocks noGrp="1"/>
          </p:cNvSpPr>
          <p:nvPr>
            <p:ph idx="1"/>
          </p:nvPr>
        </p:nvSpPr>
        <p:spPr>
          <a:xfrm>
            <a:off x="609600" y="1954213"/>
            <a:ext cx="10515600" cy="4351338"/>
          </a:xfrm>
        </p:spPr>
        <p:txBody>
          <a:bodyPr/>
          <a:lstStyle/>
          <a:p>
            <a:r>
              <a:rPr lang="en-US" altLang="zh-CN" b="1" dirty="0"/>
              <a:t>State value </a:t>
            </a:r>
            <a:r>
              <a:rPr lang="en-US" altLang="zh-CN" dirty="0"/>
              <a:t>VS </a:t>
            </a:r>
            <a:r>
              <a:rPr lang="en-US" altLang="zh-CN" b="1" dirty="0"/>
              <a:t>state-action value</a:t>
            </a:r>
          </a:p>
          <a:p>
            <a:endParaRPr lang="en-US" altLang="zh-CN" dirty="0"/>
          </a:p>
          <a:p>
            <a:r>
              <a:rPr lang="en-US" altLang="zh-CN" dirty="0"/>
              <a:t>Estimate the value for </a:t>
            </a:r>
          </a:p>
          <a:p>
            <a:pPr marL="0" indent="0">
              <a:buNone/>
            </a:pPr>
            <a:r>
              <a:rPr lang="en-US" altLang="zh-CN" dirty="0"/>
              <a:t>The </a:t>
            </a:r>
            <a:r>
              <a:rPr lang="en-US" altLang="zh-CN" b="1" dirty="0"/>
              <a:t>optimal policy </a:t>
            </a:r>
          </a:p>
          <a:p>
            <a:pPr marL="0" indent="0">
              <a:buNone/>
            </a:pPr>
            <a:r>
              <a:rPr lang="en-US" altLang="zh-CN" dirty="0"/>
              <a:t>or an </a:t>
            </a:r>
            <a:r>
              <a:rPr lang="en-US" altLang="zh-CN" b="1" dirty="0"/>
              <a:t>arbitrary given policy</a:t>
            </a:r>
          </a:p>
          <a:p>
            <a:pPr marL="0" indent="0">
              <a:buNone/>
            </a:pPr>
            <a:endParaRPr lang="en-US" altLang="zh-CN" dirty="0"/>
          </a:p>
          <a:p>
            <a:pPr lvl="0"/>
            <a:r>
              <a:rPr lang="en-US" altLang="zh-CN" b="1" dirty="0">
                <a:solidFill>
                  <a:prstClr val="black"/>
                </a:solidFill>
              </a:rPr>
              <a:t>Expected updates </a:t>
            </a:r>
            <a:r>
              <a:rPr lang="en-US" altLang="zh-CN" dirty="0">
                <a:solidFill>
                  <a:prstClr val="black"/>
                </a:solidFill>
              </a:rPr>
              <a:t>VS </a:t>
            </a:r>
            <a:r>
              <a:rPr lang="en-US" altLang="zh-CN" b="1" dirty="0">
                <a:solidFill>
                  <a:prstClr val="black"/>
                </a:solidFill>
              </a:rPr>
              <a:t>samples updates</a:t>
            </a:r>
          </a:p>
          <a:p>
            <a:pPr marL="0" indent="0">
              <a:buNone/>
            </a:pPr>
            <a:endParaRPr lang="en-US" altLang="zh-CN" dirty="0"/>
          </a:p>
        </p:txBody>
      </p:sp>
    </p:spTree>
    <p:extLst>
      <p:ext uri="{BB962C8B-B14F-4D97-AF65-F5344CB8AC3E}">
        <p14:creationId xmlns:p14="http://schemas.microsoft.com/office/powerpoint/2010/main" val="3081840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74D41-E56C-45DD-99FB-D7674D4D475E}"/>
              </a:ext>
            </a:extLst>
          </p:cNvPr>
          <p:cNvSpPr>
            <a:spLocks noGrp="1"/>
          </p:cNvSpPr>
          <p:nvPr>
            <p:ph type="title"/>
          </p:nvPr>
        </p:nvSpPr>
        <p:spPr/>
        <p:txBody>
          <a:bodyPr>
            <a:normAutofit/>
          </a:bodyPr>
          <a:lstStyle/>
          <a:p>
            <a:r>
              <a:rPr lang="en-US" altLang="zh-CN" dirty="0"/>
              <a:t>Trajectory Sampling</a:t>
            </a:r>
            <a:endParaRPr lang="zh-CN" altLang="en-US" dirty="0"/>
          </a:p>
        </p:txBody>
      </p:sp>
      <p:sp>
        <p:nvSpPr>
          <p:cNvPr id="3" name="内容占位符 2">
            <a:extLst>
              <a:ext uri="{FF2B5EF4-FFF2-40B4-BE49-F238E27FC236}">
                <a16:creationId xmlns:a16="http://schemas.microsoft.com/office/drawing/2014/main" id="{19F33316-3004-444C-ACC8-D65153BCDBE0}"/>
              </a:ext>
            </a:extLst>
          </p:cNvPr>
          <p:cNvSpPr>
            <a:spLocks noGrp="1"/>
          </p:cNvSpPr>
          <p:nvPr>
            <p:ph idx="1"/>
          </p:nvPr>
        </p:nvSpPr>
        <p:spPr/>
        <p:txBody>
          <a:bodyPr/>
          <a:lstStyle/>
          <a:p>
            <a:r>
              <a:rPr lang="en-US" altLang="zh-CN" dirty="0"/>
              <a:t>Two ways of distributing updates:</a:t>
            </a:r>
          </a:p>
          <a:p>
            <a:endParaRPr lang="en-US" altLang="zh-CN" dirty="0"/>
          </a:p>
          <a:p>
            <a:r>
              <a:rPr lang="en-US" altLang="zh-CN" dirty="0"/>
              <a:t>The classical approach, from dynamic programming, is to perform sweeps through the </a:t>
            </a:r>
            <a:r>
              <a:rPr lang="en-US" altLang="zh-CN" b="1" dirty="0"/>
              <a:t>entire</a:t>
            </a:r>
            <a:r>
              <a:rPr lang="en-US" altLang="zh-CN" dirty="0"/>
              <a:t> state (or state–action) space, </a:t>
            </a:r>
            <a:r>
              <a:rPr lang="en-US" altLang="zh-CN" b="1" dirty="0"/>
              <a:t>updating</a:t>
            </a:r>
            <a:r>
              <a:rPr lang="en-US" altLang="zh-CN" dirty="0"/>
              <a:t> each state (or state–action pair) </a:t>
            </a:r>
            <a:r>
              <a:rPr lang="en-US" altLang="zh-CN" b="1" dirty="0"/>
              <a:t>once per sweep</a:t>
            </a:r>
            <a:r>
              <a:rPr lang="en-US" altLang="zh-CN" dirty="0"/>
              <a:t>.</a:t>
            </a:r>
          </a:p>
          <a:p>
            <a:r>
              <a:rPr lang="en-US" altLang="zh-CN" dirty="0"/>
              <a:t>Trajectory Sampling </a:t>
            </a:r>
            <a:r>
              <a:rPr lang="zh-CN" altLang="en-US" dirty="0"/>
              <a:t>：</a:t>
            </a:r>
            <a:r>
              <a:rPr lang="en-US" altLang="zh-CN" dirty="0"/>
              <a:t>one simulates explicit individual trajectories and performs </a:t>
            </a:r>
            <a:r>
              <a:rPr lang="en-US" altLang="zh-CN" b="1" dirty="0"/>
              <a:t>updates</a:t>
            </a:r>
            <a:r>
              <a:rPr lang="en-US" altLang="zh-CN" dirty="0"/>
              <a:t> at the state or state–action pairs </a:t>
            </a:r>
            <a:r>
              <a:rPr lang="en-US" altLang="zh-CN" b="1" dirty="0"/>
              <a:t>encountered</a:t>
            </a:r>
            <a:r>
              <a:rPr lang="en-US" altLang="zh-CN" dirty="0"/>
              <a:t> along the way. </a:t>
            </a:r>
          </a:p>
          <a:p>
            <a:endParaRPr lang="en-US" altLang="zh-CN" dirty="0"/>
          </a:p>
          <a:p>
            <a:endParaRPr lang="zh-CN" altLang="en-US" dirty="0"/>
          </a:p>
        </p:txBody>
      </p:sp>
    </p:spTree>
    <p:extLst>
      <p:ext uri="{BB962C8B-B14F-4D97-AF65-F5344CB8AC3E}">
        <p14:creationId xmlns:p14="http://schemas.microsoft.com/office/powerpoint/2010/main" val="763595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7E22C-8761-4FD0-9738-62127FCA95AC}"/>
              </a:ext>
            </a:extLst>
          </p:cNvPr>
          <p:cNvSpPr>
            <a:spLocks noGrp="1"/>
          </p:cNvSpPr>
          <p:nvPr>
            <p:ph type="title"/>
          </p:nvPr>
        </p:nvSpPr>
        <p:spPr/>
        <p:txBody>
          <a:bodyPr/>
          <a:lstStyle/>
          <a:p>
            <a:r>
              <a:rPr lang="en-US" altLang="zh-CN" dirty="0"/>
              <a:t>Real-time Dynamic Programming</a:t>
            </a:r>
            <a:endParaRPr lang="zh-CN" altLang="en-US" dirty="0"/>
          </a:p>
        </p:txBody>
      </p:sp>
      <p:sp>
        <p:nvSpPr>
          <p:cNvPr id="3" name="内容占位符 2">
            <a:extLst>
              <a:ext uri="{FF2B5EF4-FFF2-40B4-BE49-F238E27FC236}">
                <a16:creationId xmlns:a16="http://schemas.microsoft.com/office/drawing/2014/main" id="{B8FBD210-517A-4211-8566-0797398E160A}"/>
              </a:ext>
            </a:extLst>
          </p:cNvPr>
          <p:cNvSpPr>
            <a:spLocks noGrp="1"/>
          </p:cNvSpPr>
          <p:nvPr>
            <p:ph idx="1"/>
          </p:nvPr>
        </p:nvSpPr>
        <p:spPr/>
        <p:txBody>
          <a:bodyPr/>
          <a:lstStyle/>
          <a:p>
            <a:r>
              <a:rPr lang="en-US" altLang="zh-CN" dirty="0"/>
              <a:t>RTDP is an on-policy </a:t>
            </a:r>
            <a:r>
              <a:rPr lang="en-US" altLang="zh-CN" b="1" dirty="0"/>
              <a:t>trajectory-sampling</a:t>
            </a:r>
            <a:r>
              <a:rPr lang="en-US" altLang="zh-CN" dirty="0"/>
              <a:t> version of the value-iteration algorithm of dynamic programming (DP).</a:t>
            </a:r>
          </a:p>
          <a:p>
            <a:r>
              <a:rPr lang="en-US" altLang="zh-CN" dirty="0"/>
              <a:t>RTDP is an example of an asynchronous DP algorithm</a:t>
            </a:r>
          </a:p>
          <a:p>
            <a:r>
              <a:rPr lang="en-US" altLang="zh-CN" dirty="0"/>
              <a:t>Focus on relevant state </a:t>
            </a:r>
          </a:p>
          <a:p>
            <a:r>
              <a:rPr lang="en-US" altLang="zh-CN" dirty="0"/>
              <a:t>Stochastic optimal path problems</a:t>
            </a:r>
            <a:endParaRPr lang="zh-CN" altLang="en-US" dirty="0"/>
          </a:p>
        </p:txBody>
      </p:sp>
      <p:pic>
        <p:nvPicPr>
          <p:cNvPr id="4" name="图片 3">
            <a:extLst>
              <a:ext uri="{FF2B5EF4-FFF2-40B4-BE49-F238E27FC236}">
                <a16:creationId xmlns:a16="http://schemas.microsoft.com/office/drawing/2014/main" id="{D5C55B1E-72FA-404D-BD4F-C21A6EBD3D2E}"/>
              </a:ext>
            </a:extLst>
          </p:cNvPr>
          <p:cNvPicPr>
            <a:picLocks noChangeAspect="1"/>
          </p:cNvPicPr>
          <p:nvPr/>
        </p:nvPicPr>
        <p:blipFill>
          <a:blip r:embed="rId3"/>
          <a:stretch>
            <a:fillRect/>
          </a:stretch>
        </p:blipFill>
        <p:spPr>
          <a:xfrm>
            <a:off x="6453187" y="3429000"/>
            <a:ext cx="4543425" cy="2486025"/>
          </a:xfrm>
          <a:prstGeom prst="rect">
            <a:avLst/>
          </a:prstGeom>
        </p:spPr>
      </p:pic>
    </p:spTree>
    <p:extLst>
      <p:ext uri="{BB962C8B-B14F-4D97-AF65-F5344CB8AC3E}">
        <p14:creationId xmlns:p14="http://schemas.microsoft.com/office/powerpoint/2010/main" val="453489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871F2F0-7B20-4C25-BAA7-1502343A7DB4}"/>
              </a:ext>
            </a:extLst>
          </p:cNvPr>
          <p:cNvPicPr>
            <a:picLocks noChangeAspect="1"/>
          </p:cNvPicPr>
          <p:nvPr/>
        </p:nvPicPr>
        <p:blipFill>
          <a:blip r:embed="rId3"/>
          <a:stretch>
            <a:fillRect/>
          </a:stretch>
        </p:blipFill>
        <p:spPr>
          <a:xfrm>
            <a:off x="1769490" y="301952"/>
            <a:ext cx="8653019" cy="6556048"/>
          </a:xfrm>
          <a:prstGeom prst="rect">
            <a:avLst/>
          </a:prstGeom>
        </p:spPr>
      </p:pic>
    </p:spTree>
    <p:extLst>
      <p:ext uri="{BB962C8B-B14F-4D97-AF65-F5344CB8AC3E}">
        <p14:creationId xmlns:p14="http://schemas.microsoft.com/office/powerpoint/2010/main" val="2715560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D3F1342-C134-447B-9B1C-EE48526374C3}"/>
              </a:ext>
            </a:extLst>
          </p:cNvPr>
          <p:cNvSpPr>
            <a:spLocks noGrp="1"/>
          </p:cNvSpPr>
          <p:nvPr>
            <p:ph type="title"/>
          </p:nvPr>
        </p:nvSpPr>
        <p:spPr/>
        <p:txBody>
          <a:bodyPr/>
          <a:lstStyle/>
          <a:p>
            <a:r>
              <a:rPr lang="en-US" altLang="zh-CN" dirty="0"/>
              <a:t>C2 Multi-armed Bandits</a:t>
            </a: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F51A5F3A-8B75-4441-A2B5-861D1C1F0326}"/>
                  </a:ext>
                </a:extLst>
              </p:cNvPr>
              <p:cNvSpPr>
                <a:spLocks noGrp="1"/>
              </p:cNvSpPr>
              <p:nvPr>
                <p:ph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𝑡</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oMath>
                </a14:m>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𝑡</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oMath>
                </a14:m>
                <a:endParaRPr lang="en-US" altLang="zh-CN" dirty="0"/>
              </a:p>
              <a:p>
                <a14:m>
                  <m:oMath xmlns:m="http://schemas.openxmlformats.org/officeDocument/2006/math">
                    <m:r>
                      <a:rPr lang="en-US" altLang="zh-CN" b="0" i="1" smtClean="0">
                        <a:latin typeface="Cambria Math" panose="02040503050406030204" pitchFamily="18" charset="0"/>
                      </a:rPr>
                      <m:t>𝑔𝑟𝑒𝑒𝑑𝑦</m:t>
                    </m:r>
                  </m:oMath>
                </a14:m>
                <a:endParaRPr lang="en-US" altLang="zh-CN" dirty="0"/>
              </a:p>
              <a:p>
                <a14:m>
                  <m:oMath xmlns:m="http://schemas.openxmlformats.org/officeDocument/2006/math">
                    <m:r>
                      <a:rPr lang="en-US" altLang="zh-CN" b="0" i="1" smtClean="0">
                        <a:latin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𝑔𝑒𝑒𝑑𝑦</m:t>
                    </m:r>
                  </m:oMath>
                </a14:m>
                <a:endParaRPr lang="en-US" altLang="zh-CN" b="0" dirty="0"/>
              </a:p>
              <a:p>
                <a14:m>
                  <m:oMath xmlns:m="http://schemas.openxmlformats.org/officeDocument/2006/math">
                    <m:r>
                      <a:rPr lang="en-US" altLang="zh-CN" i="1" dirty="0" smtClean="0">
                        <a:latin typeface="Cambria Math" panose="02040503050406030204" pitchFamily="18" charset="0"/>
                      </a:rPr>
                      <m:t>𝑈𝐶𝐵</m:t>
                    </m:r>
                  </m:oMath>
                </a14:m>
                <a:r>
                  <a:rPr lang="en-US" altLang="zh-CN" dirty="0"/>
                  <a:t>(Upper-Confidence-Bound)</a:t>
                </a:r>
              </a:p>
              <a:p>
                <a14:m>
                  <m:oMath xmlns:m="http://schemas.openxmlformats.org/officeDocument/2006/math">
                    <m:r>
                      <a:rPr lang="en-US" altLang="zh-CN" b="0" i="1" smtClean="0">
                        <a:latin typeface="Cambria Math" panose="02040503050406030204" pitchFamily="18" charset="0"/>
                      </a:rPr>
                      <m:t>𝐺𝐵𝐴</m:t>
                    </m:r>
                  </m:oMath>
                </a14:m>
                <a:r>
                  <a:rPr lang="en-US" altLang="zh-CN" dirty="0"/>
                  <a:t>(Gradient Bandit Algorithms)</a:t>
                </a:r>
                <a:endParaRPr lang="zh-CN" altLang="en-US" dirty="0"/>
              </a:p>
            </p:txBody>
          </p:sp>
        </mc:Choice>
        <mc:Fallback xmlns="">
          <p:sp>
            <p:nvSpPr>
              <p:cNvPr id="4" name="内容占位符 3">
                <a:extLst>
                  <a:ext uri="{FF2B5EF4-FFF2-40B4-BE49-F238E27FC236}">
                    <a16:creationId xmlns:a16="http://schemas.microsoft.com/office/drawing/2014/main" id="{F51A5F3A-8B75-4441-A2B5-861D1C1F0326}"/>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AC45221-9DE2-40F6-99B4-31078E57B1AE}"/>
              </a:ext>
            </a:extLst>
          </p:cNvPr>
          <p:cNvPicPr>
            <a:picLocks noChangeAspect="1"/>
          </p:cNvPicPr>
          <p:nvPr/>
        </p:nvPicPr>
        <p:blipFill>
          <a:blip r:embed="rId4"/>
          <a:stretch>
            <a:fillRect/>
          </a:stretch>
        </p:blipFill>
        <p:spPr>
          <a:xfrm>
            <a:off x="6908482" y="4001294"/>
            <a:ext cx="4445318" cy="1357519"/>
          </a:xfrm>
          <a:prstGeom prst="rect">
            <a:avLst/>
          </a:prstGeom>
        </p:spPr>
      </p:pic>
    </p:spTree>
    <p:extLst>
      <p:ext uri="{BB962C8B-B14F-4D97-AF65-F5344CB8AC3E}">
        <p14:creationId xmlns:p14="http://schemas.microsoft.com/office/powerpoint/2010/main" val="18867595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3F4DD2-82D5-4491-A2DC-1A685D47BFFE}"/>
              </a:ext>
            </a:extLst>
          </p:cNvPr>
          <p:cNvSpPr>
            <a:spLocks noGrp="1"/>
          </p:cNvSpPr>
          <p:nvPr>
            <p:ph type="title"/>
          </p:nvPr>
        </p:nvSpPr>
        <p:spPr/>
        <p:txBody>
          <a:bodyPr/>
          <a:lstStyle/>
          <a:p>
            <a:r>
              <a:rPr lang="en-US" altLang="zh-CN" dirty="0"/>
              <a:t>Heuristic Search</a:t>
            </a:r>
            <a:endParaRPr lang="zh-CN" altLang="en-US" dirty="0"/>
          </a:p>
        </p:txBody>
      </p:sp>
      <p:sp>
        <p:nvSpPr>
          <p:cNvPr id="3" name="内容占位符 2">
            <a:extLst>
              <a:ext uri="{FF2B5EF4-FFF2-40B4-BE49-F238E27FC236}">
                <a16:creationId xmlns:a16="http://schemas.microsoft.com/office/drawing/2014/main" id="{066D0470-AF2D-4EE7-A1B0-52894F7E34E1}"/>
              </a:ext>
            </a:extLst>
          </p:cNvPr>
          <p:cNvSpPr>
            <a:spLocks noGrp="1"/>
          </p:cNvSpPr>
          <p:nvPr>
            <p:ph idx="1"/>
          </p:nvPr>
        </p:nvSpPr>
        <p:spPr/>
        <p:txBody>
          <a:bodyPr/>
          <a:lstStyle/>
          <a:p>
            <a:r>
              <a:rPr lang="en-US" altLang="zh-CN" dirty="0"/>
              <a:t>Decision-time planning methods</a:t>
            </a:r>
          </a:p>
          <a:p>
            <a:r>
              <a:rPr lang="en-US" altLang="zh-CN" dirty="0"/>
              <a:t>Heuristic Search</a:t>
            </a:r>
          </a:p>
          <a:p>
            <a:r>
              <a:rPr lang="en-US" altLang="zh-CN" dirty="0"/>
              <a:t> Once the backed-up values of these nodes are computed, the best of them is chosen as the current action, and then all backed-up values are discarded. </a:t>
            </a:r>
          </a:p>
          <a:p>
            <a:r>
              <a:rPr lang="en-US" altLang="zh-CN" dirty="0"/>
              <a:t>Rollout Algorithms</a:t>
            </a:r>
          </a:p>
          <a:p>
            <a:r>
              <a:rPr lang="en-US" altLang="zh-CN" dirty="0"/>
              <a:t>estimate action values for a given policy by </a:t>
            </a:r>
            <a:r>
              <a:rPr lang="en-US" altLang="zh-CN" b="1" dirty="0"/>
              <a:t>averaging </a:t>
            </a:r>
            <a:r>
              <a:rPr lang="en-US" altLang="zh-CN" dirty="0"/>
              <a:t>the returns of </a:t>
            </a:r>
            <a:r>
              <a:rPr lang="en-US" altLang="zh-CN" b="1" dirty="0"/>
              <a:t>many simulated trajectories </a:t>
            </a:r>
            <a:r>
              <a:rPr lang="en-US" altLang="zh-CN" dirty="0"/>
              <a:t>that start with each possible action and then follow the given policy</a:t>
            </a:r>
          </a:p>
          <a:p>
            <a:endParaRPr lang="zh-CN" altLang="en-US" dirty="0"/>
          </a:p>
        </p:txBody>
      </p:sp>
      <p:pic>
        <p:nvPicPr>
          <p:cNvPr id="4" name="图片 3">
            <a:extLst>
              <a:ext uri="{FF2B5EF4-FFF2-40B4-BE49-F238E27FC236}">
                <a16:creationId xmlns:a16="http://schemas.microsoft.com/office/drawing/2014/main" id="{C3A25F59-B7A9-45DB-9D03-BECB14D170EB}"/>
              </a:ext>
            </a:extLst>
          </p:cNvPr>
          <p:cNvPicPr>
            <a:picLocks noChangeAspect="1"/>
          </p:cNvPicPr>
          <p:nvPr/>
        </p:nvPicPr>
        <p:blipFill>
          <a:blip r:embed="rId3"/>
          <a:stretch>
            <a:fillRect/>
          </a:stretch>
        </p:blipFill>
        <p:spPr>
          <a:xfrm>
            <a:off x="7200010" y="0"/>
            <a:ext cx="4991990" cy="2946400"/>
          </a:xfrm>
          <a:prstGeom prst="rect">
            <a:avLst/>
          </a:prstGeom>
        </p:spPr>
      </p:pic>
    </p:spTree>
    <p:extLst>
      <p:ext uri="{BB962C8B-B14F-4D97-AF65-F5344CB8AC3E}">
        <p14:creationId xmlns:p14="http://schemas.microsoft.com/office/powerpoint/2010/main" val="2594276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01AF76-A4E9-4CF2-BDBB-82A31C0921DC}"/>
              </a:ext>
            </a:extLst>
          </p:cNvPr>
          <p:cNvSpPr>
            <a:spLocks noGrp="1"/>
          </p:cNvSpPr>
          <p:nvPr>
            <p:ph type="title"/>
          </p:nvPr>
        </p:nvSpPr>
        <p:spPr/>
        <p:txBody>
          <a:bodyPr/>
          <a:lstStyle/>
          <a:p>
            <a:r>
              <a:rPr lang="en-US" altLang="zh-CN" dirty="0"/>
              <a:t>MC tree search</a:t>
            </a:r>
            <a:endParaRPr lang="zh-CN" altLang="en-US" dirty="0"/>
          </a:p>
        </p:txBody>
      </p:sp>
      <p:sp>
        <p:nvSpPr>
          <p:cNvPr id="3" name="内容占位符 2">
            <a:extLst>
              <a:ext uri="{FF2B5EF4-FFF2-40B4-BE49-F238E27FC236}">
                <a16:creationId xmlns:a16="http://schemas.microsoft.com/office/drawing/2014/main" id="{F9AAD6B7-5EBD-4A52-A62E-817FA0B5D308}"/>
              </a:ext>
            </a:extLst>
          </p:cNvPr>
          <p:cNvSpPr>
            <a:spLocks noGrp="1"/>
          </p:cNvSpPr>
          <p:nvPr>
            <p:ph idx="1"/>
          </p:nvPr>
        </p:nvSpPr>
        <p:spPr/>
        <p:txBody>
          <a:bodyPr/>
          <a:lstStyle/>
          <a:p>
            <a:r>
              <a:rPr lang="en-US" altLang="zh-CN" dirty="0"/>
              <a:t>Decision-time planning</a:t>
            </a:r>
          </a:p>
          <a:p>
            <a:r>
              <a:rPr lang="en-US" altLang="zh-CN" dirty="0"/>
              <a:t>Rollout algorithm</a:t>
            </a:r>
          </a:p>
          <a:p>
            <a:r>
              <a:rPr lang="en-US" altLang="zh-CN" dirty="0"/>
              <a:t>Online</a:t>
            </a:r>
          </a:p>
          <a:p>
            <a:r>
              <a:rPr lang="en-US" altLang="zh-CN" dirty="0"/>
              <a:t>Incremental</a:t>
            </a:r>
          </a:p>
          <a:p>
            <a:r>
              <a:rPr lang="en-US" altLang="zh-CN" dirty="0"/>
              <a:t>Sample-based</a:t>
            </a:r>
          </a:p>
          <a:p>
            <a:r>
              <a:rPr lang="en-US" altLang="zh-CN" dirty="0"/>
              <a:t>…</a:t>
            </a:r>
          </a:p>
          <a:p>
            <a:endParaRPr lang="en-US" altLang="zh-CN" dirty="0"/>
          </a:p>
          <a:p>
            <a:endParaRPr lang="zh-CN" altLang="en-US" dirty="0"/>
          </a:p>
        </p:txBody>
      </p:sp>
    </p:spTree>
    <p:extLst>
      <p:ext uri="{BB962C8B-B14F-4D97-AF65-F5344CB8AC3E}">
        <p14:creationId xmlns:p14="http://schemas.microsoft.com/office/powerpoint/2010/main" val="3914813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535872C-8155-41EB-8624-F8C971184FB1}"/>
              </a:ext>
            </a:extLst>
          </p:cNvPr>
          <p:cNvPicPr>
            <a:picLocks noChangeAspect="1"/>
          </p:cNvPicPr>
          <p:nvPr/>
        </p:nvPicPr>
        <p:blipFill>
          <a:blip r:embed="rId3"/>
          <a:stretch>
            <a:fillRect/>
          </a:stretch>
        </p:blipFill>
        <p:spPr>
          <a:xfrm>
            <a:off x="1508024" y="0"/>
            <a:ext cx="9175952" cy="6858000"/>
          </a:xfrm>
          <a:prstGeom prst="rect">
            <a:avLst/>
          </a:prstGeom>
        </p:spPr>
      </p:pic>
    </p:spTree>
    <p:extLst>
      <p:ext uri="{BB962C8B-B14F-4D97-AF65-F5344CB8AC3E}">
        <p14:creationId xmlns:p14="http://schemas.microsoft.com/office/powerpoint/2010/main" val="1674314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8170040-B70E-49A8-AE4F-BEBE2E74D2AA}"/>
              </a:ext>
            </a:extLst>
          </p:cNvPr>
          <p:cNvPicPr>
            <a:picLocks noChangeAspect="1"/>
          </p:cNvPicPr>
          <p:nvPr/>
        </p:nvPicPr>
        <p:blipFill>
          <a:blip r:embed="rId3"/>
          <a:stretch>
            <a:fillRect/>
          </a:stretch>
        </p:blipFill>
        <p:spPr>
          <a:xfrm>
            <a:off x="2137662" y="516950"/>
            <a:ext cx="7916676" cy="5998150"/>
          </a:xfrm>
          <a:prstGeom prst="rect">
            <a:avLst/>
          </a:prstGeom>
        </p:spPr>
      </p:pic>
    </p:spTree>
    <p:extLst>
      <p:ext uri="{BB962C8B-B14F-4D97-AF65-F5344CB8AC3E}">
        <p14:creationId xmlns:p14="http://schemas.microsoft.com/office/powerpoint/2010/main" val="391846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2990DD9-6796-44FB-8773-4B68A67A4CE2}"/>
              </a:ext>
            </a:extLst>
          </p:cNvPr>
          <p:cNvSpPr>
            <a:spLocks noGrp="1"/>
          </p:cNvSpPr>
          <p:nvPr>
            <p:ph type="title"/>
          </p:nvPr>
        </p:nvSpPr>
        <p:spPr/>
        <p:txBody>
          <a:bodyPr/>
          <a:lstStyle/>
          <a:p>
            <a:r>
              <a:rPr lang="en-US" altLang="zh-CN" b="1" dirty="0"/>
              <a:t> Approximate Solution Methods</a:t>
            </a:r>
            <a:endParaRPr lang="zh-CN" altLang="en-US" b="1" dirty="0"/>
          </a:p>
        </p:txBody>
      </p:sp>
      <p:sp>
        <p:nvSpPr>
          <p:cNvPr id="5" name="文本占位符 4">
            <a:extLst>
              <a:ext uri="{FF2B5EF4-FFF2-40B4-BE49-F238E27FC236}">
                <a16:creationId xmlns:a16="http://schemas.microsoft.com/office/drawing/2014/main" id="{BC8E9AB7-A07A-4D95-BAC8-139AADDA255E}"/>
              </a:ext>
            </a:extLst>
          </p:cNvPr>
          <p:cNvSpPr>
            <a:spLocks noGrp="1"/>
          </p:cNvSpPr>
          <p:nvPr>
            <p:ph type="body" idx="1"/>
          </p:nvPr>
        </p:nvSpPr>
        <p:spPr/>
        <p:txBody>
          <a:bodyPr/>
          <a:lstStyle/>
          <a:p>
            <a:r>
              <a:rPr lang="en-US" altLang="zh-CN" dirty="0"/>
              <a:t> We extend the tabular methods presented in the first part to apply to problems with arbitrarily large state spaces. </a:t>
            </a:r>
            <a:endParaRPr lang="zh-CN" altLang="en-US" dirty="0"/>
          </a:p>
        </p:txBody>
      </p:sp>
    </p:spTree>
    <p:extLst>
      <p:ext uri="{BB962C8B-B14F-4D97-AF65-F5344CB8AC3E}">
        <p14:creationId xmlns:p14="http://schemas.microsoft.com/office/powerpoint/2010/main" val="2140200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4114C-EC44-4B6C-81DF-53A3B1950847}"/>
              </a:ext>
            </a:extLst>
          </p:cNvPr>
          <p:cNvSpPr>
            <a:spLocks noGrp="1"/>
          </p:cNvSpPr>
          <p:nvPr>
            <p:ph type="title"/>
          </p:nvPr>
        </p:nvSpPr>
        <p:spPr>
          <a:xfrm>
            <a:off x="838200" y="365125"/>
            <a:ext cx="10968990" cy="1325563"/>
          </a:xfrm>
        </p:spPr>
        <p:txBody>
          <a:bodyPr/>
          <a:lstStyle/>
          <a:p>
            <a:r>
              <a:rPr lang="en-US" altLang="zh-CN" dirty="0"/>
              <a:t>C9 On-policy Prediction with Approximation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2285AF0-B944-4324-B8D2-189212DA02AC}"/>
                  </a:ext>
                </a:extLst>
              </p:cNvPr>
              <p:cNvSpPr>
                <a:spLocks noGrp="1"/>
              </p:cNvSpPr>
              <p:nvPr>
                <p:ph idx="1"/>
              </p:nvPr>
            </p:nvSpPr>
            <p:spPr/>
            <p:txBody>
              <a:bodyPr/>
              <a:lstStyle/>
              <a:p>
                <a:r>
                  <a:rPr lang="en-US" altLang="zh-CN" dirty="0"/>
                  <a:t> Estimating the state-value function from on-policy data</a:t>
                </a:r>
              </a:p>
              <a:p>
                <a14:m>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𝑣</m:t>
                            </m:r>
                          </m:e>
                        </m:acc>
                      </m:e>
                      <m:sub>
                        <m:r>
                          <a:rPr lang="en-US" altLang="zh-CN" b="0" i="1" dirty="0" smtClean="0">
                            <a:latin typeface="Cambria Math" panose="02040503050406030204" pitchFamily="18" charset="0"/>
                          </a:rPr>
                          <m:t>𝜋</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𝑤</m:t>
                        </m:r>
                      </m:e>
                    </m:d>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𝜋</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𝑠</m:t>
                        </m:r>
                      </m:e>
                    </m:d>
                    <m:r>
                      <a:rPr lang="en-US" altLang="zh-CN" b="0" i="1" dirty="0" smtClean="0">
                        <a:latin typeface="Cambria Math" panose="02040503050406030204" pitchFamily="18" charset="0"/>
                      </a:rPr>
                      <m:t>, </m:t>
                    </m:r>
                    <m:r>
                      <a:rPr lang="en-US" altLang="zh-CN" i="1">
                        <a:latin typeface="Cambria Math" panose="02040503050406030204" pitchFamily="18" charset="0"/>
                      </a:rPr>
                      <m:t>𝑤</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𝑑</m:t>
                        </m:r>
                      </m:sup>
                    </m:sSup>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r>
                      <a:rPr lang="en-US" altLang="zh-CN" i="1">
                        <a:latin typeface="Cambria Math" panose="02040503050406030204" pitchFamily="18" charset="0"/>
                      </a:rPr>
                      <m:t>𝑆</m:t>
                    </m:r>
                    <m:r>
                      <a:rPr lang="en-US" altLang="zh-CN" i="1">
                        <a:latin typeface="Cambria Math" panose="02040503050406030204" pitchFamily="18" charset="0"/>
                      </a:rPr>
                      <m:t>|</m:t>
                    </m:r>
                  </m:oMath>
                </a14:m>
                <a:endParaRPr lang="en-US" altLang="zh-CN" dirty="0"/>
              </a:p>
              <a:p>
                <a:r>
                  <a:rPr lang="en-US" altLang="zh-CN" dirty="0"/>
                  <a:t>MC : </a:t>
                </a:r>
              </a:p>
              <a:p>
                <a:r>
                  <a:rPr lang="en-US" altLang="zh-CN" dirty="0"/>
                  <a:t>TD:</a:t>
                </a:r>
              </a:p>
              <a:p>
                <a:r>
                  <a:rPr lang="en-US" altLang="zh-CN" dirty="0"/>
                  <a:t>N-step TD :</a:t>
                </a:r>
              </a:p>
              <a:p>
                <a:endParaRPr lang="en-US" altLang="zh-CN" b="0" dirty="0"/>
              </a:p>
              <a:p>
                <a:r>
                  <a:rPr lang="en-US" altLang="zh-CN" dirty="0"/>
                  <a:t> </a:t>
                </a:r>
                <a:r>
                  <a:rPr lang="en-US" altLang="zh-CN" b="1" dirty="0"/>
                  <a:t>Function approximation  </a:t>
                </a:r>
                <a:r>
                  <a:rPr lang="en-US" altLang="zh-CN" dirty="0"/>
                  <a:t>in supervised learning methods expect to receive examples of the desired input–output behavior of the function they are trying to approximate.</a:t>
                </a:r>
                <a:endParaRPr lang="en-US" altLang="zh-CN" b="0" dirty="0"/>
              </a:p>
              <a:p>
                <a:endParaRPr lang="en-US" altLang="zh-CN" b="0" dirty="0"/>
              </a:p>
              <a:p>
                <a:endParaRPr lang="en-US" altLang="zh-CN" b="0" dirty="0"/>
              </a:p>
              <a:p>
                <a:endParaRPr lang="zh-CN" altLang="en-US" dirty="0"/>
              </a:p>
            </p:txBody>
          </p:sp>
        </mc:Choice>
        <mc:Fallback xmlns="">
          <p:sp>
            <p:nvSpPr>
              <p:cNvPr id="3" name="内容占位符 2">
                <a:extLst>
                  <a:ext uri="{FF2B5EF4-FFF2-40B4-BE49-F238E27FC236}">
                    <a16:creationId xmlns:a16="http://schemas.microsoft.com/office/drawing/2014/main" id="{42285AF0-B944-4324-B8D2-189212DA02AC}"/>
                  </a:ext>
                </a:extLst>
              </p:cNvPr>
              <p:cNvSpPr>
                <a:spLocks noGrp="1" noRot="1" noChangeAspect="1" noMove="1" noResize="1" noEditPoints="1" noAdjustHandles="1" noChangeArrowheads="1" noChangeShapeType="1" noTextEdit="1"/>
              </p:cNvSpPr>
              <p:nvPr>
                <p:ph idx="1"/>
              </p:nvPr>
            </p:nvSpPr>
            <p:spPr>
              <a:blipFill>
                <a:blip r:embed="rId3"/>
                <a:stretch>
                  <a:fillRect l="-1043" t="-2521" r="-1449" b="-308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AF7A9E2-2E59-4E00-BC76-227A4E73C91F}"/>
              </a:ext>
            </a:extLst>
          </p:cNvPr>
          <p:cNvPicPr>
            <a:picLocks noChangeAspect="1"/>
          </p:cNvPicPr>
          <p:nvPr/>
        </p:nvPicPr>
        <p:blipFill>
          <a:blip r:embed="rId4"/>
          <a:stretch>
            <a:fillRect/>
          </a:stretch>
        </p:blipFill>
        <p:spPr>
          <a:xfrm>
            <a:off x="4266247" y="2769589"/>
            <a:ext cx="1368743" cy="450973"/>
          </a:xfrm>
          <a:prstGeom prst="rect">
            <a:avLst/>
          </a:prstGeom>
        </p:spPr>
      </p:pic>
      <p:pic>
        <p:nvPicPr>
          <p:cNvPr id="5" name="图片 4">
            <a:extLst>
              <a:ext uri="{FF2B5EF4-FFF2-40B4-BE49-F238E27FC236}">
                <a16:creationId xmlns:a16="http://schemas.microsoft.com/office/drawing/2014/main" id="{DF728C26-1A38-4279-81E6-B93F09D31DB6}"/>
              </a:ext>
            </a:extLst>
          </p:cNvPr>
          <p:cNvPicPr>
            <a:picLocks noChangeAspect="1"/>
          </p:cNvPicPr>
          <p:nvPr/>
        </p:nvPicPr>
        <p:blipFill>
          <a:blip r:embed="rId5"/>
          <a:stretch>
            <a:fillRect/>
          </a:stretch>
        </p:blipFill>
        <p:spPr>
          <a:xfrm>
            <a:off x="4266247" y="3355499"/>
            <a:ext cx="3985984" cy="495300"/>
          </a:xfrm>
          <a:prstGeom prst="rect">
            <a:avLst/>
          </a:prstGeom>
        </p:spPr>
      </p:pic>
      <p:pic>
        <p:nvPicPr>
          <p:cNvPr id="6" name="图片 5">
            <a:extLst>
              <a:ext uri="{FF2B5EF4-FFF2-40B4-BE49-F238E27FC236}">
                <a16:creationId xmlns:a16="http://schemas.microsoft.com/office/drawing/2014/main" id="{EB0A89FE-A47E-4B95-BB5D-D5F855209BB7}"/>
              </a:ext>
            </a:extLst>
          </p:cNvPr>
          <p:cNvPicPr>
            <a:picLocks noChangeAspect="1"/>
          </p:cNvPicPr>
          <p:nvPr/>
        </p:nvPicPr>
        <p:blipFill>
          <a:blip r:embed="rId6"/>
          <a:stretch>
            <a:fillRect/>
          </a:stretch>
        </p:blipFill>
        <p:spPr>
          <a:xfrm>
            <a:off x="4266247" y="3985736"/>
            <a:ext cx="2088833" cy="422643"/>
          </a:xfrm>
          <a:prstGeom prst="rect">
            <a:avLst/>
          </a:prstGeom>
        </p:spPr>
      </p:pic>
      <p:sp>
        <p:nvSpPr>
          <p:cNvPr id="7" name="文本框 6">
            <a:extLst>
              <a:ext uri="{FF2B5EF4-FFF2-40B4-BE49-F238E27FC236}">
                <a16:creationId xmlns:a16="http://schemas.microsoft.com/office/drawing/2014/main" id="{BF5778FE-2436-484F-ADBE-A3A40409BC5F}"/>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3970408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3624038-B63D-4F22-BDAD-818672324D45}"/>
                  </a:ext>
                </a:extLst>
              </p:cNvPr>
              <p:cNvSpPr>
                <a:spLocks noGrp="1"/>
              </p:cNvSpPr>
              <p:nvPr>
                <p:ph type="title"/>
              </p:nvPr>
            </p:nvSpPr>
            <p:spPr/>
            <p:txBody>
              <a:bodyPr/>
              <a:lstStyle/>
              <a:p>
                <a:r>
                  <a:rPr lang="en-US" altLang="zh-CN" dirty="0"/>
                  <a:t>The Prediction Objective (</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𝑉𝐸</m:t>
                        </m:r>
                      </m:e>
                    </m:acc>
                  </m:oMath>
                </a14:m>
                <a:r>
                  <a:rPr lang="en-US" altLang="zh-CN" dirty="0"/>
                  <a:t>)</a:t>
                </a:r>
                <a:endParaRPr lang="zh-CN" altLang="en-US" dirty="0"/>
              </a:p>
            </p:txBody>
          </p:sp>
        </mc:Choice>
        <mc:Fallback xmlns="">
          <p:sp>
            <p:nvSpPr>
              <p:cNvPr id="2" name="标题 1">
                <a:extLst>
                  <a:ext uri="{FF2B5EF4-FFF2-40B4-BE49-F238E27FC236}">
                    <a16:creationId xmlns:a16="http://schemas.microsoft.com/office/drawing/2014/main" id="{E3624038-B63D-4F22-BDAD-818672324D45}"/>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F70958C6-37AB-4647-85F1-117DBEB530B4}"/>
              </a:ext>
            </a:extLst>
          </p:cNvPr>
          <p:cNvSpPr>
            <a:spLocks noGrp="1"/>
          </p:cNvSpPr>
          <p:nvPr>
            <p:ph idx="1"/>
          </p:nvPr>
        </p:nvSpPr>
        <p:spPr/>
        <p:txBody>
          <a:bodyPr/>
          <a:lstStyle/>
          <a:p>
            <a:r>
              <a:rPr lang="en-US" altLang="zh-CN" dirty="0"/>
              <a:t> Mean Squared Value Error</a:t>
            </a:r>
          </a:p>
          <a:p>
            <a:endParaRPr lang="en-US" altLang="zh-CN" dirty="0"/>
          </a:p>
          <a:p>
            <a:endParaRPr lang="en-US" altLang="zh-CN" dirty="0"/>
          </a:p>
          <a:p>
            <a:r>
              <a:rPr lang="en-US" altLang="zh-CN" dirty="0"/>
              <a:t> Often µ(s) is chosen to be the fraction of time spent in s.</a:t>
            </a:r>
          </a:p>
          <a:p>
            <a:r>
              <a:rPr lang="en-US" altLang="zh-CN" dirty="0" err="1"/>
              <a:t>μ+on-policy</a:t>
            </a:r>
            <a:r>
              <a:rPr lang="en-US" altLang="zh-CN" dirty="0"/>
              <a:t> =on-policy distribution</a:t>
            </a:r>
          </a:p>
          <a:p>
            <a:endParaRPr lang="en-US" altLang="zh-CN" dirty="0"/>
          </a:p>
          <a:p>
            <a:r>
              <a:rPr lang="en-US" altLang="zh-CN" dirty="0"/>
              <a:t> using the updates of the reinforcement learning to generate training examples for the function approximation methods,</a:t>
            </a:r>
            <a:r>
              <a:rPr lang="zh-CN" altLang="en-US" dirty="0"/>
              <a:t>。</a:t>
            </a:r>
            <a:endParaRPr lang="en-US" altLang="zh-CN" dirty="0"/>
          </a:p>
          <a:p>
            <a:endParaRPr lang="en-US" altLang="zh-CN" dirty="0"/>
          </a:p>
          <a:p>
            <a:endParaRPr lang="zh-CN" altLang="en-US" dirty="0"/>
          </a:p>
        </p:txBody>
      </p:sp>
      <p:pic>
        <p:nvPicPr>
          <p:cNvPr id="4" name="图片 3">
            <a:extLst>
              <a:ext uri="{FF2B5EF4-FFF2-40B4-BE49-F238E27FC236}">
                <a16:creationId xmlns:a16="http://schemas.microsoft.com/office/drawing/2014/main" id="{346F364D-3770-4572-AFAA-7C588E8A9003}"/>
              </a:ext>
            </a:extLst>
          </p:cNvPr>
          <p:cNvPicPr>
            <a:picLocks noChangeAspect="1"/>
          </p:cNvPicPr>
          <p:nvPr/>
        </p:nvPicPr>
        <p:blipFill>
          <a:blip r:embed="rId4"/>
          <a:stretch>
            <a:fillRect/>
          </a:stretch>
        </p:blipFill>
        <p:spPr>
          <a:xfrm>
            <a:off x="3700859" y="2260600"/>
            <a:ext cx="4790281" cy="901700"/>
          </a:xfrm>
          <a:prstGeom prst="rect">
            <a:avLst/>
          </a:prstGeom>
        </p:spPr>
      </p:pic>
      <p:sp>
        <p:nvSpPr>
          <p:cNvPr id="5" name="文本框 4">
            <a:extLst>
              <a:ext uri="{FF2B5EF4-FFF2-40B4-BE49-F238E27FC236}">
                <a16:creationId xmlns:a16="http://schemas.microsoft.com/office/drawing/2014/main" id="{AE2287FA-B2F9-401C-BEC4-B053BF2442F6}"/>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710046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A6BDA-0776-49E1-A51A-4F1EF4D7613A}"/>
              </a:ext>
            </a:extLst>
          </p:cNvPr>
          <p:cNvSpPr>
            <a:spLocks noGrp="1"/>
          </p:cNvSpPr>
          <p:nvPr>
            <p:ph type="title"/>
          </p:nvPr>
        </p:nvSpPr>
        <p:spPr>
          <a:xfrm>
            <a:off x="537210" y="365125"/>
            <a:ext cx="11654790" cy="1325563"/>
          </a:xfrm>
        </p:spPr>
        <p:txBody>
          <a:bodyPr>
            <a:normAutofit/>
          </a:bodyPr>
          <a:lstStyle/>
          <a:p>
            <a:r>
              <a:rPr lang="en-US" altLang="zh-CN" dirty="0"/>
              <a:t>Stochastic-gradient and Semi-gradient Methods</a:t>
            </a:r>
            <a:endParaRPr lang="zh-CN" altLang="en-US" dirty="0"/>
          </a:p>
        </p:txBody>
      </p:sp>
      <p:pic>
        <p:nvPicPr>
          <p:cNvPr id="4" name="内容占位符 3">
            <a:extLst>
              <a:ext uri="{FF2B5EF4-FFF2-40B4-BE49-F238E27FC236}">
                <a16:creationId xmlns:a16="http://schemas.microsoft.com/office/drawing/2014/main" id="{E0CB9DCD-5D2F-4AF9-BCB3-F3E935B06BDC}"/>
              </a:ext>
            </a:extLst>
          </p:cNvPr>
          <p:cNvPicPr>
            <a:picLocks noGrp="1" noChangeAspect="1"/>
          </p:cNvPicPr>
          <p:nvPr>
            <p:ph idx="1"/>
          </p:nvPr>
        </p:nvPicPr>
        <p:blipFill>
          <a:blip r:embed="rId3"/>
          <a:stretch>
            <a:fillRect/>
          </a:stretch>
        </p:blipFill>
        <p:spPr>
          <a:xfrm>
            <a:off x="669607" y="1863884"/>
            <a:ext cx="7629525" cy="1714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DD703FB6-35A3-4DE1-A607-8F7120259C1D}"/>
              </a:ext>
            </a:extLst>
          </p:cNvPr>
          <p:cNvPicPr>
            <a:picLocks noChangeAspect="1"/>
          </p:cNvPicPr>
          <p:nvPr/>
        </p:nvPicPr>
        <p:blipFill>
          <a:blip r:embed="rId4"/>
          <a:stretch>
            <a:fillRect/>
          </a:stretch>
        </p:blipFill>
        <p:spPr>
          <a:xfrm>
            <a:off x="4870132" y="5070157"/>
            <a:ext cx="6858000" cy="923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7" name="直接箭头连接符 6">
            <a:extLst>
              <a:ext uri="{FF2B5EF4-FFF2-40B4-BE49-F238E27FC236}">
                <a16:creationId xmlns:a16="http://schemas.microsoft.com/office/drawing/2014/main" id="{F0DBF6C2-3950-4D29-B651-2556BA73852B}"/>
              </a:ext>
            </a:extLst>
          </p:cNvPr>
          <p:cNvCxnSpPr/>
          <p:nvPr/>
        </p:nvCxnSpPr>
        <p:spPr>
          <a:xfrm>
            <a:off x="4354830" y="3751580"/>
            <a:ext cx="1120140" cy="1003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72C3BAA2-70F3-4E75-ADF6-78D239900D35}"/>
              </a:ext>
            </a:extLst>
          </p:cNvPr>
          <p:cNvPicPr>
            <a:picLocks noChangeAspect="1"/>
          </p:cNvPicPr>
          <p:nvPr/>
        </p:nvPicPr>
        <p:blipFill rotWithShape="1">
          <a:blip r:embed="rId5"/>
          <a:srcRect b="15185"/>
          <a:stretch/>
        </p:blipFill>
        <p:spPr>
          <a:xfrm>
            <a:off x="5391150" y="3910330"/>
            <a:ext cx="3467100" cy="581660"/>
          </a:xfrm>
          <a:prstGeom prst="rect">
            <a:avLst/>
          </a:prstGeom>
        </p:spPr>
      </p:pic>
      <p:sp>
        <p:nvSpPr>
          <p:cNvPr id="9" name="文本框 8">
            <a:extLst>
              <a:ext uri="{FF2B5EF4-FFF2-40B4-BE49-F238E27FC236}">
                <a16:creationId xmlns:a16="http://schemas.microsoft.com/office/drawing/2014/main" id="{D25C519C-C3BA-4EC3-A743-C4DC13212EEC}"/>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2621601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17C6C819-D655-4D5C-BCDD-E80B8F9D4903}"/>
              </a:ext>
            </a:extLst>
          </p:cNvPr>
          <p:cNvPicPr>
            <a:picLocks noGrp="1" noChangeAspect="1"/>
          </p:cNvPicPr>
          <p:nvPr>
            <p:ph idx="4294967295"/>
          </p:nvPr>
        </p:nvPicPr>
        <p:blipFill>
          <a:blip r:embed="rId3"/>
          <a:stretch>
            <a:fillRect/>
          </a:stretch>
        </p:blipFill>
        <p:spPr>
          <a:xfrm>
            <a:off x="597385" y="769620"/>
            <a:ext cx="11331726" cy="5318760"/>
          </a:xfrm>
          <a:prstGeom prst="rect">
            <a:avLst/>
          </a:prstGeom>
        </p:spPr>
      </p:pic>
      <p:sp>
        <p:nvSpPr>
          <p:cNvPr id="5" name="矩形: 圆角 4">
            <a:extLst>
              <a:ext uri="{FF2B5EF4-FFF2-40B4-BE49-F238E27FC236}">
                <a16:creationId xmlns:a16="http://schemas.microsoft.com/office/drawing/2014/main" id="{FE00AE95-A2E5-421C-BEC1-B07A86B9093F}"/>
              </a:ext>
            </a:extLst>
          </p:cNvPr>
          <p:cNvSpPr/>
          <p:nvPr/>
        </p:nvSpPr>
        <p:spPr>
          <a:xfrm>
            <a:off x="3326130" y="4766310"/>
            <a:ext cx="1771650" cy="457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07E21F8C-B01F-4D30-B899-C56C2B7D0183}"/>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34134767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59D897-7DB3-466E-8CB2-E8BB173C02B2}"/>
              </a:ext>
            </a:extLst>
          </p:cNvPr>
          <p:cNvPicPr>
            <a:picLocks noChangeAspect="1"/>
          </p:cNvPicPr>
          <p:nvPr/>
        </p:nvPicPr>
        <p:blipFill>
          <a:blip r:embed="rId3"/>
          <a:stretch>
            <a:fillRect/>
          </a:stretch>
        </p:blipFill>
        <p:spPr>
          <a:xfrm>
            <a:off x="0" y="0"/>
            <a:ext cx="7451490" cy="4977250"/>
          </a:xfrm>
          <a:prstGeom prst="rect">
            <a:avLst/>
          </a:prstGeom>
        </p:spPr>
      </p:pic>
      <p:pic>
        <p:nvPicPr>
          <p:cNvPr id="2" name="图片 1">
            <a:extLst>
              <a:ext uri="{FF2B5EF4-FFF2-40B4-BE49-F238E27FC236}">
                <a16:creationId xmlns:a16="http://schemas.microsoft.com/office/drawing/2014/main" id="{325DBD2C-5931-44F5-8D06-99EBE8AD6F3A}"/>
              </a:ext>
            </a:extLst>
          </p:cNvPr>
          <p:cNvPicPr>
            <a:picLocks noChangeAspect="1"/>
          </p:cNvPicPr>
          <p:nvPr/>
        </p:nvPicPr>
        <p:blipFill>
          <a:blip r:embed="rId4"/>
          <a:stretch>
            <a:fillRect/>
          </a:stretch>
        </p:blipFill>
        <p:spPr>
          <a:xfrm>
            <a:off x="5326380" y="2081338"/>
            <a:ext cx="6865620" cy="4776662"/>
          </a:xfrm>
          <a:prstGeom prst="rect">
            <a:avLst/>
          </a:prstGeom>
        </p:spPr>
      </p:pic>
      <p:sp>
        <p:nvSpPr>
          <p:cNvPr id="4" name="矩形: 圆角 3">
            <a:extLst>
              <a:ext uri="{FF2B5EF4-FFF2-40B4-BE49-F238E27FC236}">
                <a16:creationId xmlns:a16="http://schemas.microsoft.com/office/drawing/2014/main" id="{296FAEEF-452E-4D7E-B206-9DDD6F7008D5}"/>
              </a:ext>
            </a:extLst>
          </p:cNvPr>
          <p:cNvSpPr/>
          <p:nvPr/>
        </p:nvSpPr>
        <p:spPr>
          <a:xfrm>
            <a:off x="880110" y="4343400"/>
            <a:ext cx="302895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BB13847A-C63A-45DD-A07D-80CE5B22F490}"/>
              </a:ext>
            </a:extLst>
          </p:cNvPr>
          <p:cNvSpPr/>
          <p:nvPr/>
        </p:nvSpPr>
        <p:spPr>
          <a:xfrm>
            <a:off x="6096000" y="6252210"/>
            <a:ext cx="3070860" cy="3086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CBD1C23-5609-4177-97A1-C6C60DF9CE8C}"/>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2172695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31D0E0-370C-4CCE-89AD-1F24A87325EC}"/>
              </a:ext>
            </a:extLst>
          </p:cNvPr>
          <p:cNvSpPr>
            <a:spLocks noGrp="1"/>
          </p:cNvSpPr>
          <p:nvPr>
            <p:ph type="title"/>
          </p:nvPr>
        </p:nvSpPr>
        <p:spPr/>
        <p:txBody>
          <a:bodyPr/>
          <a:lstStyle/>
          <a:p>
            <a:r>
              <a:rPr lang="en-US" altLang="zh-CN" dirty="0"/>
              <a:t>C3 Finite Markov Decision Process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A693EDF-8FF7-4C16-A849-24FAAAB30535}"/>
                  </a:ext>
                </a:extLst>
              </p:cNvPr>
              <p:cNvSpPr>
                <a:spLocks noGrp="1"/>
              </p:cNvSpPr>
              <p:nvPr>
                <p:ph idx="1"/>
              </p:nvPr>
            </p:nvSpPr>
            <p:spPr/>
            <p:txBody>
              <a:bodyPr/>
              <a:lstStyle/>
              <a:p>
                <a:r>
                  <a:rPr lang="en-US" altLang="zh-CN" dirty="0"/>
                  <a:t>Learning from interaction to achieve a goal</a:t>
                </a: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2</m:t>
                        </m:r>
                      </m:sub>
                    </m:sSub>
                    <m:r>
                      <a:rPr lang="en-US" altLang="zh-CN" i="1">
                        <a:latin typeface="Cambria Math" panose="02040503050406030204" pitchFamily="18" charset="0"/>
                      </a:rPr>
                      <m:t>, …</m:t>
                    </m:r>
                  </m:oMath>
                </a14:m>
                <a:endParaRPr lang="en-US" altLang="zh-CN" dirty="0"/>
              </a:p>
              <a:p>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3A693EDF-8FF7-4C16-A849-24FAAAB30535}"/>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C31DCC54-2004-4395-95E5-E9A709A95FE9}"/>
              </a:ext>
            </a:extLst>
          </p:cNvPr>
          <p:cNvPicPr>
            <a:picLocks noChangeAspect="1"/>
          </p:cNvPicPr>
          <p:nvPr/>
        </p:nvPicPr>
        <p:blipFill>
          <a:blip r:embed="rId4"/>
          <a:stretch>
            <a:fillRect/>
          </a:stretch>
        </p:blipFill>
        <p:spPr>
          <a:xfrm>
            <a:off x="2021965" y="3046962"/>
            <a:ext cx="8148070" cy="2942358"/>
          </a:xfrm>
          <a:prstGeom prst="rect">
            <a:avLst/>
          </a:prstGeom>
        </p:spPr>
      </p:pic>
    </p:spTree>
    <p:extLst>
      <p:ext uri="{BB962C8B-B14F-4D97-AF65-F5344CB8AC3E}">
        <p14:creationId xmlns:p14="http://schemas.microsoft.com/office/powerpoint/2010/main" val="38954766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ABFEC23-0D84-4539-B37C-42F9F35ED29A}"/>
              </a:ext>
            </a:extLst>
          </p:cNvPr>
          <p:cNvSpPr>
            <a:spLocks noGrp="1"/>
          </p:cNvSpPr>
          <p:nvPr>
            <p:ph type="title"/>
          </p:nvPr>
        </p:nvSpPr>
        <p:spPr/>
        <p:txBody>
          <a:bodyPr/>
          <a:lstStyle/>
          <a:p>
            <a:r>
              <a:rPr lang="en-US" altLang="zh-CN" dirty="0"/>
              <a:t>State  aggregation</a:t>
            </a:r>
            <a:endParaRPr lang="zh-CN" altLang="en-US" dirty="0"/>
          </a:p>
        </p:txBody>
      </p:sp>
      <p:sp>
        <p:nvSpPr>
          <p:cNvPr id="4" name="内容占位符 3">
            <a:extLst>
              <a:ext uri="{FF2B5EF4-FFF2-40B4-BE49-F238E27FC236}">
                <a16:creationId xmlns:a16="http://schemas.microsoft.com/office/drawing/2014/main" id="{B6AB95D0-EAB5-41AC-96D0-75D72F1EDD93}"/>
              </a:ext>
            </a:extLst>
          </p:cNvPr>
          <p:cNvSpPr>
            <a:spLocks noGrp="1"/>
          </p:cNvSpPr>
          <p:nvPr>
            <p:ph idx="1"/>
          </p:nvPr>
        </p:nvSpPr>
        <p:spPr/>
        <p:txBody>
          <a:bodyPr/>
          <a:lstStyle/>
          <a:p>
            <a:endParaRPr lang="zh-CN" altLang="en-US"/>
          </a:p>
        </p:txBody>
      </p:sp>
      <p:sp>
        <p:nvSpPr>
          <p:cNvPr id="5" name="文本框 4">
            <a:extLst>
              <a:ext uri="{FF2B5EF4-FFF2-40B4-BE49-F238E27FC236}">
                <a16:creationId xmlns:a16="http://schemas.microsoft.com/office/drawing/2014/main" id="{0B7197BD-5DCA-437E-80FF-D2A6207209A0}"/>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1910341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F6E68-B3B5-45D7-9DCC-CDD1FEBD748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DBB8BD7-7C78-473A-B4D9-3EE383F31273}"/>
              </a:ext>
            </a:extLst>
          </p:cNvPr>
          <p:cNvSpPr>
            <a:spLocks noGrp="1"/>
          </p:cNvSpPr>
          <p:nvPr>
            <p:ph idx="1"/>
          </p:nvPr>
        </p:nvSpPr>
        <p:spPr/>
        <p:txBody>
          <a:bodyPr/>
          <a:lstStyle/>
          <a:p>
            <a:r>
              <a:rPr lang="en-US" altLang="zh-CN" dirty="0"/>
              <a:t>Linear function approximation</a:t>
            </a:r>
          </a:p>
          <a:p>
            <a:r>
              <a:rPr lang="en-US" altLang="zh-CN" dirty="0"/>
              <a:t>Nonlinear function approximation</a:t>
            </a:r>
          </a:p>
          <a:p>
            <a:r>
              <a:rPr lang="en-US" altLang="zh-CN" dirty="0"/>
              <a:t>Memory-based function approximation</a:t>
            </a:r>
          </a:p>
          <a:p>
            <a:r>
              <a:rPr lang="en-US" altLang="zh-CN" dirty="0"/>
              <a:t>Kernel-based function approximation</a:t>
            </a:r>
          </a:p>
          <a:p>
            <a:r>
              <a:rPr lang="en-US" altLang="zh-CN" dirty="0"/>
              <a:t>…</a:t>
            </a:r>
            <a:endParaRPr lang="zh-CN" altLang="en-US" dirty="0"/>
          </a:p>
        </p:txBody>
      </p:sp>
      <p:sp>
        <p:nvSpPr>
          <p:cNvPr id="4" name="文本框 3">
            <a:extLst>
              <a:ext uri="{FF2B5EF4-FFF2-40B4-BE49-F238E27FC236}">
                <a16:creationId xmlns:a16="http://schemas.microsoft.com/office/drawing/2014/main" id="{AEA7252F-E9F0-4FD4-A199-F4902D755EA0}"/>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2872484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4C3076-EB84-43D6-A36A-7CBEC90CFDD0}"/>
              </a:ext>
            </a:extLst>
          </p:cNvPr>
          <p:cNvSpPr>
            <a:spLocks noGrp="1"/>
          </p:cNvSpPr>
          <p:nvPr>
            <p:ph type="title"/>
          </p:nvPr>
        </p:nvSpPr>
        <p:spPr>
          <a:xfrm>
            <a:off x="838200" y="365125"/>
            <a:ext cx="10515600" cy="1325563"/>
          </a:xfrm>
        </p:spPr>
        <p:txBody>
          <a:bodyPr/>
          <a:lstStyle/>
          <a:p>
            <a:r>
              <a:rPr lang="en-US" altLang="zh-CN" dirty="0"/>
              <a:t>Linear Methods</a:t>
            </a:r>
            <a:endParaRPr lang="zh-CN" altLang="en-US" dirty="0"/>
          </a:p>
        </p:txBody>
      </p:sp>
      <p:sp>
        <p:nvSpPr>
          <p:cNvPr id="9" name="内容占位符 8">
            <a:extLst>
              <a:ext uri="{FF2B5EF4-FFF2-40B4-BE49-F238E27FC236}">
                <a16:creationId xmlns:a16="http://schemas.microsoft.com/office/drawing/2014/main" id="{D29D648D-A6AD-4C53-9F27-090833F11EF8}"/>
              </a:ext>
            </a:extLst>
          </p:cNvPr>
          <p:cNvSpPr>
            <a:spLocks noGrp="1"/>
          </p:cNvSpPr>
          <p:nvPr>
            <p:ph idx="1"/>
          </p:nvPr>
        </p:nvSpPr>
        <p:spPr/>
        <p:txBody>
          <a:bodyPr/>
          <a:lstStyle/>
          <a:p>
            <a:r>
              <a:rPr lang="en-US" altLang="zh-CN" dirty="0"/>
              <a:t>SGD:</a:t>
            </a:r>
          </a:p>
          <a:p>
            <a:endParaRPr lang="en-US" altLang="zh-CN" dirty="0"/>
          </a:p>
          <a:p>
            <a:endParaRPr lang="en-US" altLang="zh-CN" dirty="0"/>
          </a:p>
          <a:p>
            <a:endParaRPr lang="en-US" altLang="zh-CN" dirty="0"/>
          </a:p>
          <a:p>
            <a:endParaRPr lang="en-US" altLang="zh-CN" dirty="0"/>
          </a:p>
          <a:p>
            <a:r>
              <a:rPr lang="en-US" altLang="zh-CN" dirty="0"/>
              <a:t>Semi-SGD TD(0):</a:t>
            </a:r>
          </a:p>
          <a:p>
            <a:endParaRPr lang="en-US" altLang="zh-CN" dirty="0"/>
          </a:p>
          <a:p>
            <a:endParaRPr lang="en-US" altLang="zh-CN" dirty="0"/>
          </a:p>
          <a:p>
            <a:endParaRPr lang="en-US" altLang="zh-CN" dirty="0"/>
          </a:p>
          <a:p>
            <a:endParaRPr lang="zh-CN" altLang="en-US" dirty="0"/>
          </a:p>
        </p:txBody>
      </p:sp>
      <p:pic>
        <p:nvPicPr>
          <p:cNvPr id="10" name="内容占位符 3">
            <a:extLst>
              <a:ext uri="{FF2B5EF4-FFF2-40B4-BE49-F238E27FC236}">
                <a16:creationId xmlns:a16="http://schemas.microsoft.com/office/drawing/2014/main" id="{BD6A4535-EB43-4514-8CB0-37CA69FCB76A}"/>
              </a:ext>
            </a:extLst>
          </p:cNvPr>
          <p:cNvPicPr>
            <a:picLocks noChangeAspect="1"/>
          </p:cNvPicPr>
          <p:nvPr/>
        </p:nvPicPr>
        <p:blipFill>
          <a:blip r:embed="rId3"/>
          <a:stretch>
            <a:fillRect/>
          </a:stretch>
        </p:blipFill>
        <p:spPr>
          <a:xfrm>
            <a:off x="3168649" y="1636712"/>
            <a:ext cx="5219700" cy="1181100"/>
          </a:xfrm>
          <a:prstGeom prst="rect">
            <a:avLst/>
          </a:prstGeom>
        </p:spPr>
      </p:pic>
      <p:pic>
        <p:nvPicPr>
          <p:cNvPr id="11" name="图片 10">
            <a:extLst>
              <a:ext uri="{FF2B5EF4-FFF2-40B4-BE49-F238E27FC236}">
                <a16:creationId xmlns:a16="http://schemas.microsoft.com/office/drawing/2014/main" id="{414E44CC-A811-4A19-8B17-9DEA76F8DDC4}"/>
              </a:ext>
            </a:extLst>
          </p:cNvPr>
          <p:cNvPicPr>
            <a:picLocks noChangeAspect="1"/>
          </p:cNvPicPr>
          <p:nvPr/>
        </p:nvPicPr>
        <p:blipFill>
          <a:blip r:embed="rId4"/>
          <a:stretch>
            <a:fillRect/>
          </a:stretch>
        </p:blipFill>
        <p:spPr>
          <a:xfrm>
            <a:off x="4724400" y="2845592"/>
            <a:ext cx="2743200" cy="676275"/>
          </a:xfrm>
          <a:prstGeom prst="rect">
            <a:avLst/>
          </a:prstGeom>
        </p:spPr>
      </p:pic>
      <p:pic>
        <p:nvPicPr>
          <p:cNvPr id="12" name="图片 11">
            <a:extLst>
              <a:ext uri="{FF2B5EF4-FFF2-40B4-BE49-F238E27FC236}">
                <a16:creationId xmlns:a16="http://schemas.microsoft.com/office/drawing/2014/main" id="{9F876F12-AFC6-4C4E-A882-222278894BFE}"/>
              </a:ext>
            </a:extLst>
          </p:cNvPr>
          <p:cNvPicPr>
            <a:picLocks noChangeAspect="1"/>
          </p:cNvPicPr>
          <p:nvPr/>
        </p:nvPicPr>
        <p:blipFill>
          <a:blip r:embed="rId5"/>
          <a:stretch>
            <a:fillRect/>
          </a:stretch>
        </p:blipFill>
        <p:spPr>
          <a:xfrm>
            <a:off x="2849562" y="3498850"/>
            <a:ext cx="5857875" cy="657225"/>
          </a:xfrm>
          <a:prstGeom prst="rect">
            <a:avLst/>
          </a:prstGeom>
        </p:spPr>
      </p:pic>
      <p:pic>
        <p:nvPicPr>
          <p:cNvPr id="13" name="图片 12">
            <a:extLst>
              <a:ext uri="{FF2B5EF4-FFF2-40B4-BE49-F238E27FC236}">
                <a16:creationId xmlns:a16="http://schemas.microsoft.com/office/drawing/2014/main" id="{355B218E-2998-46E6-8D38-1AAE80D213F3}"/>
              </a:ext>
            </a:extLst>
          </p:cNvPr>
          <p:cNvPicPr>
            <a:picLocks noChangeAspect="1"/>
          </p:cNvPicPr>
          <p:nvPr/>
        </p:nvPicPr>
        <p:blipFill>
          <a:blip r:embed="rId6"/>
          <a:stretch>
            <a:fillRect/>
          </a:stretch>
        </p:blipFill>
        <p:spPr>
          <a:xfrm>
            <a:off x="2406650" y="5000625"/>
            <a:ext cx="8420100" cy="1657350"/>
          </a:xfrm>
          <a:prstGeom prst="rect">
            <a:avLst/>
          </a:prstGeom>
        </p:spPr>
      </p:pic>
      <p:sp>
        <p:nvSpPr>
          <p:cNvPr id="14" name="矩形: 圆角 13">
            <a:extLst>
              <a:ext uri="{FF2B5EF4-FFF2-40B4-BE49-F238E27FC236}">
                <a16:creationId xmlns:a16="http://schemas.microsoft.com/office/drawing/2014/main" id="{BD5E6A91-E66D-462B-8884-D667731C62D0}"/>
              </a:ext>
            </a:extLst>
          </p:cNvPr>
          <p:cNvSpPr/>
          <p:nvPr/>
        </p:nvSpPr>
        <p:spPr>
          <a:xfrm>
            <a:off x="5207000" y="5118100"/>
            <a:ext cx="2578100" cy="596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986206F-34D1-408C-93CC-17DCE73E7895}"/>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17786569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736E7-F79B-44EC-B59A-B27A33066A1F}"/>
              </a:ext>
            </a:extLst>
          </p:cNvPr>
          <p:cNvSpPr>
            <a:spLocks noGrp="1"/>
          </p:cNvSpPr>
          <p:nvPr>
            <p:ph type="title"/>
          </p:nvPr>
        </p:nvSpPr>
        <p:spPr/>
        <p:txBody>
          <a:bodyPr/>
          <a:lstStyle/>
          <a:p>
            <a:r>
              <a:rPr lang="en-US" altLang="zh-CN" dirty="0"/>
              <a:t> Feature Construction for Linear Methods</a:t>
            </a:r>
            <a:endParaRPr lang="zh-CN" altLang="en-US" dirty="0"/>
          </a:p>
        </p:txBody>
      </p:sp>
      <p:sp>
        <p:nvSpPr>
          <p:cNvPr id="3" name="内容占位符 2">
            <a:extLst>
              <a:ext uri="{FF2B5EF4-FFF2-40B4-BE49-F238E27FC236}">
                <a16:creationId xmlns:a16="http://schemas.microsoft.com/office/drawing/2014/main" id="{2BB9B289-E092-4D7A-BD00-A8C711D8C26F}"/>
              </a:ext>
            </a:extLst>
          </p:cNvPr>
          <p:cNvSpPr>
            <a:spLocks noGrp="1"/>
          </p:cNvSpPr>
          <p:nvPr>
            <p:ph idx="1"/>
          </p:nvPr>
        </p:nvSpPr>
        <p:spPr/>
        <p:txBody>
          <a:bodyPr/>
          <a:lstStyle/>
          <a:p>
            <a:r>
              <a:rPr lang="en-US" altLang="zh-CN" dirty="0"/>
              <a:t> Choosing features appropriate to the task is an important way of adding </a:t>
            </a:r>
            <a:r>
              <a:rPr lang="en-US" altLang="zh-CN" b="1" dirty="0"/>
              <a:t>prior domain knowledge </a:t>
            </a:r>
            <a:r>
              <a:rPr lang="en-US" altLang="zh-CN" dirty="0"/>
              <a:t>to reinforcement learning systems. </a:t>
            </a:r>
          </a:p>
          <a:p>
            <a:endParaRPr lang="en-US" altLang="zh-CN" dirty="0"/>
          </a:p>
          <a:p>
            <a:r>
              <a:rPr lang="en-US" altLang="zh-CN" dirty="0"/>
              <a:t>A limitation of the linear form is that it cannot take into account any </a:t>
            </a:r>
            <a:r>
              <a:rPr lang="en-US" altLang="zh-CN" b="1" dirty="0"/>
              <a:t>interactions between features</a:t>
            </a:r>
          </a:p>
          <a:p>
            <a:endParaRPr lang="en-US" altLang="zh-CN" b="1" dirty="0"/>
          </a:p>
          <a:p>
            <a:r>
              <a:rPr lang="en-US" altLang="zh-CN" b="1" dirty="0"/>
              <a:t>Polynomials, Fourier Basis, Coarse Coding, Tile Coding, Radial Basis Function,</a:t>
            </a:r>
            <a:endParaRPr lang="zh-CN" altLang="en-US" b="1" dirty="0"/>
          </a:p>
        </p:txBody>
      </p:sp>
      <p:sp>
        <p:nvSpPr>
          <p:cNvPr id="4" name="文本框 3">
            <a:extLst>
              <a:ext uri="{FF2B5EF4-FFF2-40B4-BE49-F238E27FC236}">
                <a16:creationId xmlns:a16="http://schemas.microsoft.com/office/drawing/2014/main" id="{0C41B3D3-A4E5-4508-A5DF-F9589FF1CB2F}"/>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24972789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3B9CB-EC42-49FF-A5B1-B2E01E836488}"/>
              </a:ext>
            </a:extLst>
          </p:cNvPr>
          <p:cNvSpPr>
            <a:spLocks noGrp="1"/>
          </p:cNvSpPr>
          <p:nvPr>
            <p:ph type="title"/>
          </p:nvPr>
        </p:nvSpPr>
        <p:spPr/>
        <p:txBody>
          <a:bodyPr/>
          <a:lstStyle/>
          <a:p>
            <a:r>
              <a:rPr lang="en-US" altLang="zh-CN" dirty="0"/>
              <a:t>Polynomials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8D327D8-F646-439D-BAA5-8AD4D6E5C03E}"/>
                  </a:ext>
                </a:extLst>
              </p:cNvPr>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  </m:t>
                    </m:r>
                  </m:oMath>
                </a14:m>
                <a:r>
                  <a:rPr lang="en-US" altLang="zh-CN" dirty="0"/>
                  <a:t>=&gt;  </a:t>
                </a:r>
                <a14:m>
                  <m:oMath xmlns:m="http://schemas.openxmlformats.org/officeDocument/2006/math">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e>
                    </m:d>
                  </m:oMath>
                </a14:m>
                <a:endParaRPr lang="en-US" altLang="zh-CN" b="0"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58D327D8-F646-439D-BAA5-8AD4D6E5C03E}"/>
                  </a:ext>
                </a:extLst>
              </p:cNvPr>
              <p:cNvSpPr>
                <a:spLocks noGrp="1" noRot="1" noChangeAspect="1" noMove="1" noResize="1" noEditPoints="1" noAdjustHandles="1" noChangeArrowheads="1" noChangeShapeType="1" noTextEdit="1"/>
              </p:cNvSpPr>
              <p:nvPr>
                <p:ph idx="1"/>
              </p:nvPr>
            </p:nvSpPr>
            <p:spPr>
              <a:blipFill>
                <a:blip r:embed="rId3"/>
                <a:stretch>
                  <a:fillRect t="-238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E07FCC2-1D0E-4494-A4BC-95AE5B2B3C4C}"/>
              </a:ext>
            </a:extLst>
          </p:cNvPr>
          <p:cNvPicPr>
            <a:picLocks noChangeAspect="1"/>
          </p:cNvPicPr>
          <p:nvPr/>
        </p:nvPicPr>
        <p:blipFill>
          <a:blip r:embed="rId4"/>
          <a:stretch>
            <a:fillRect/>
          </a:stretch>
        </p:blipFill>
        <p:spPr>
          <a:xfrm>
            <a:off x="1707356" y="2992437"/>
            <a:ext cx="8777288" cy="2772381"/>
          </a:xfrm>
          <a:prstGeom prst="rect">
            <a:avLst/>
          </a:prstGeom>
        </p:spPr>
      </p:pic>
      <p:sp>
        <p:nvSpPr>
          <p:cNvPr id="5" name="文本框 4">
            <a:extLst>
              <a:ext uri="{FF2B5EF4-FFF2-40B4-BE49-F238E27FC236}">
                <a16:creationId xmlns:a16="http://schemas.microsoft.com/office/drawing/2014/main" id="{47A20568-709E-4C44-BF23-FED97A6FED4E}"/>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920180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D131B-B891-4DFC-A9C2-5BDF7448351C}"/>
              </a:ext>
            </a:extLst>
          </p:cNvPr>
          <p:cNvSpPr>
            <a:spLocks noGrp="1"/>
          </p:cNvSpPr>
          <p:nvPr>
            <p:ph type="title"/>
          </p:nvPr>
        </p:nvSpPr>
        <p:spPr/>
        <p:txBody>
          <a:bodyPr/>
          <a:lstStyle/>
          <a:p>
            <a:r>
              <a:rPr lang="en-US" altLang="zh-CN" dirty="0"/>
              <a:t>Fourier Basis</a:t>
            </a:r>
            <a:endParaRPr lang="zh-CN" altLang="en-US" dirty="0"/>
          </a:p>
        </p:txBody>
      </p:sp>
      <p:sp>
        <p:nvSpPr>
          <p:cNvPr id="3" name="内容占位符 2">
            <a:extLst>
              <a:ext uri="{FF2B5EF4-FFF2-40B4-BE49-F238E27FC236}">
                <a16:creationId xmlns:a16="http://schemas.microsoft.com/office/drawing/2014/main" id="{BC2105B3-C807-4B27-B4FB-52C37A7070F2}"/>
              </a:ext>
            </a:extLst>
          </p:cNvPr>
          <p:cNvSpPr>
            <a:spLocks noGrp="1"/>
          </p:cNvSpPr>
          <p:nvPr>
            <p:ph idx="1"/>
          </p:nvPr>
        </p:nvSpPr>
        <p:spPr/>
        <p:txBody>
          <a:bodyPr/>
          <a:lstStyle/>
          <a:p>
            <a:r>
              <a:rPr lang="en-US" altLang="zh-CN" dirty="0"/>
              <a:t>expresses </a:t>
            </a:r>
            <a:r>
              <a:rPr lang="en-US" altLang="zh-CN" b="1" dirty="0"/>
              <a:t>periodic functions </a:t>
            </a:r>
            <a:r>
              <a:rPr lang="en-US" altLang="zh-CN" dirty="0"/>
              <a:t>as weighted sums of sine and cosine basis functions (features) of diﬀerent frequencies. </a:t>
            </a:r>
          </a:p>
          <a:p>
            <a:endParaRPr lang="en-US" altLang="zh-CN" dirty="0"/>
          </a:p>
          <a:p>
            <a:r>
              <a:rPr lang="en-US" altLang="zh-CN" dirty="0"/>
              <a:t>Even function =&gt; cosine basis</a:t>
            </a:r>
          </a:p>
          <a:p>
            <a:r>
              <a:rPr lang="en-US" altLang="zh-CN" dirty="0"/>
              <a:t>Odd function =&gt; sine basis</a:t>
            </a:r>
            <a:endParaRPr lang="zh-CN" altLang="en-US" dirty="0"/>
          </a:p>
        </p:txBody>
      </p:sp>
      <p:sp>
        <p:nvSpPr>
          <p:cNvPr id="4" name="文本框 3">
            <a:extLst>
              <a:ext uri="{FF2B5EF4-FFF2-40B4-BE49-F238E27FC236}">
                <a16:creationId xmlns:a16="http://schemas.microsoft.com/office/drawing/2014/main" id="{D458A2CF-69A7-4F80-BC88-F280A239EE5D}"/>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42721677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A4065-321E-42DC-9F7D-B4B253A83E31}"/>
              </a:ext>
            </a:extLst>
          </p:cNvPr>
          <p:cNvSpPr>
            <a:spLocks noGrp="1"/>
          </p:cNvSpPr>
          <p:nvPr>
            <p:ph type="title"/>
          </p:nvPr>
        </p:nvSpPr>
        <p:spPr/>
        <p:txBody>
          <a:bodyPr/>
          <a:lstStyle/>
          <a:p>
            <a:r>
              <a:rPr lang="en-US" altLang="zh-CN" dirty="0"/>
              <a:t>Coarse Coding</a:t>
            </a:r>
            <a:endParaRPr lang="zh-CN" altLang="en-US" dirty="0"/>
          </a:p>
        </p:txBody>
      </p:sp>
      <p:pic>
        <p:nvPicPr>
          <p:cNvPr id="7" name="内容占位符 6">
            <a:extLst>
              <a:ext uri="{FF2B5EF4-FFF2-40B4-BE49-F238E27FC236}">
                <a16:creationId xmlns:a16="http://schemas.microsoft.com/office/drawing/2014/main" id="{BF9071ED-A4A0-4143-9769-4018D3B5AD37}"/>
              </a:ext>
            </a:extLst>
          </p:cNvPr>
          <p:cNvPicPr>
            <a:picLocks noGrp="1" noChangeAspect="1"/>
          </p:cNvPicPr>
          <p:nvPr>
            <p:ph idx="1"/>
          </p:nvPr>
        </p:nvPicPr>
        <p:blipFill>
          <a:blip r:embed="rId3"/>
          <a:stretch>
            <a:fillRect/>
          </a:stretch>
        </p:blipFill>
        <p:spPr>
          <a:xfrm>
            <a:off x="1118527" y="1697037"/>
            <a:ext cx="9954945" cy="4846916"/>
          </a:xfrm>
          <a:prstGeom prst="rect">
            <a:avLst/>
          </a:prstGeom>
        </p:spPr>
      </p:pic>
      <p:sp>
        <p:nvSpPr>
          <p:cNvPr id="8" name="文本框 7">
            <a:extLst>
              <a:ext uri="{FF2B5EF4-FFF2-40B4-BE49-F238E27FC236}">
                <a16:creationId xmlns:a16="http://schemas.microsoft.com/office/drawing/2014/main" id="{2CAFA379-9B8A-44B1-85C4-44E6588C8A6F}"/>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329058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75AAA0-D45C-49A8-B3C1-4B76B2C38ABB}"/>
              </a:ext>
            </a:extLst>
          </p:cNvPr>
          <p:cNvSpPr>
            <a:spLocks noGrp="1"/>
          </p:cNvSpPr>
          <p:nvPr>
            <p:ph type="title"/>
          </p:nvPr>
        </p:nvSpPr>
        <p:spPr/>
        <p:txBody>
          <a:bodyPr/>
          <a:lstStyle/>
          <a:p>
            <a:r>
              <a:rPr lang="en-US" altLang="zh-CN" dirty="0"/>
              <a:t>Tile Coding</a:t>
            </a:r>
            <a:endParaRPr lang="zh-CN" altLang="en-US" dirty="0"/>
          </a:p>
        </p:txBody>
      </p:sp>
      <p:pic>
        <p:nvPicPr>
          <p:cNvPr id="4" name="内容占位符 3">
            <a:extLst>
              <a:ext uri="{FF2B5EF4-FFF2-40B4-BE49-F238E27FC236}">
                <a16:creationId xmlns:a16="http://schemas.microsoft.com/office/drawing/2014/main" id="{A6AEA0D0-8CFD-44F1-BD54-056ACC4996D0}"/>
              </a:ext>
            </a:extLst>
          </p:cNvPr>
          <p:cNvPicPr>
            <a:picLocks noGrp="1" noChangeAspect="1"/>
          </p:cNvPicPr>
          <p:nvPr>
            <p:ph idx="1"/>
          </p:nvPr>
        </p:nvPicPr>
        <p:blipFill>
          <a:blip r:embed="rId3"/>
          <a:stretch>
            <a:fillRect/>
          </a:stretch>
        </p:blipFill>
        <p:spPr>
          <a:xfrm>
            <a:off x="646353" y="1825625"/>
            <a:ext cx="10899294" cy="4667250"/>
          </a:xfrm>
          <a:prstGeom prst="rect">
            <a:avLst/>
          </a:prstGeom>
        </p:spPr>
      </p:pic>
      <p:sp>
        <p:nvSpPr>
          <p:cNvPr id="5" name="文本框 4">
            <a:extLst>
              <a:ext uri="{FF2B5EF4-FFF2-40B4-BE49-F238E27FC236}">
                <a16:creationId xmlns:a16="http://schemas.microsoft.com/office/drawing/2014/main" id="{97C498C9-F870-401E-89C7-6480F7C291CD}"/>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1546711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FA73E-2F15-4440-8AF4-171897646948}"/>
              </a:ext>
            </a:extLst>
          </p:cNvPr>
          <p:cNvSpPr>
            <a:spLocks noGrp="1"/>
          </p:cNvSpPr>
          <p:nvPr>
            <p:ph type="title"/>
          </p:nvPr>
        </p:nvSpPr>
        <p:spPr/>
        <p:txBody>
          <a:bodyPr/>
          <a:lstStyle/>
          <a:p>
            <a:r>
              <a:rPr lang="en-US" altLang="zh-CN" dirty="0"/>
              <a:t>Advantages of tile coding</a:t>
            </a:r>
            <a:endParaRPr lang="zh-CN" altLang="en-US" dirty="0"/>
          </a:p>
        </p:txBody>
      </p:sp>
      <p:sp>
        <p:nvSpPr>
          <p:cNvPr id="3" name="内容占位符 2">
            <a:extLst>
              <a:ext uri="{FF2B5EF4-FFF2-40B4-BE49-F238E27FC236}">
                <a16:creationId xmlns:a16="http://schemas.microsoft.com/office/drawing/2014/main" id="{EE229E17-471A-4E65-9177-AD0ACCC2E068}"/>
              </a:ext>
            </a:extLst>
          </p:cNvPr>
          <p:cNvSpPr>
            <a:spLocks noGrp="1"/>
          </p:cNvSpPr>
          <p:nvPr>
            <p:ph idx="1"/>
          </p:nvPr>
        </p:nvSpPr>
        <p:spPr>
          <a:xfrm>
            <a:off x="838200" y="1690688"/>
            <a:ext cx="10515600" cy="4351338"/>
          </a:xfrm>
        </p:spPr>
        <p:txBody>
          <a:bodyPr/>
          <a:lstStyle/>
          <a:p>
            <a:r>
              <a:rPr lang="en-US" altLang="zh-CN" dirty="0"/>
              <a:t>the overall number of features that are active at one time is the same for any state</a:t>
            </a:r>
            <a:r>
              <a:rPr lang="zh-CN" altLang="en-US" dirty="0"/>
              <a:t>，</a:t>
            </a:r>
            <a:r>
              <a:rPr lang="en-US" altLang="zh-CN" dirty="0"/>
              <a:t>This allows the step-size parameter, α, to be set in an easy, intuitive way.</a:t>
            </a:r>
          </a:p>
          <a:p>
            <a:r>
              <a:rPr lang="en-US" altLang="zh-CN" dirty="0"/>
              <a:t>Tile coding also gains computational advantages from its use of binary feature vectors.</a:t>
            </a:r>
          </a:p>
          <a:p>
            <a:r>
              <a:rPr lang="en-US" altLang="zh-CN" dirty="0"/>
              <a:t> offset the </a:t>
            </a:r>
            <a:r>
              <a:rPr lang="en-US" altLang="zh-CN" dirty="0" err="1"/>
              <a:t>tilings</a:t>
            </a:r>
            <a:r>
              <a:rPr lang="en-US" altLang="zh-CN" dirty="0"/>
              <a:t> uniformly or  asymmetrically</a:t>
            </a:r>
          </a:p>
          <a:p>
            <a:r>
              <a:rPr lang="en-US" altLang="zh-CN" dirty="0"/>
              <a:t>Hashing…</a:t>
            </a:r>
          </a:p>
          <a:p>
            <a:endParaRPr lang="zh-CN" altLang="en-US" dirty="0"/>
          </a:p>
        </p:txBody>
      </p:sp>
      <p:pic>
        <p:nvPicPr>
          <p:cNvPr id="4" name="图片 3">
            <a:extLst>
              <a:ext uri="{FF2B5EF4-FFF2-40B4-BE49-F238E27FC236}">
                <a16:creationId xmlns:a16="http://schemas.microsoft.com/office/drawing/2014/main" id="{29FF4713-9DD8-412A-8337-4373494DB4DC}"/>
              </a:ext>
            </a:extLst>
          </p:cNvPr>
          <p:cNvPicPr>
            <a:picLocks noChangeAspect="1"/>
          </p:cNvPicPr>
          <p:nvPr/>
        </p:nvPicPr>
        <p:blipFill>
          <a:blip r:embed="rId3"/>
          <a:stretch>
            <a:fillRect/>
          </a:stretch>
        </p:blipFill>
        <p:spPr>
          <a:xfrm>
            <a:off x="3144043" y="4493496"/>
            <a:ext cx="5903913" cy="2135904"/>
          </a:xfrm>
          <a:prstGeom prst="rect">
            <a:avLst/>
          </a:prstGeom>
        </p:spPr>
      </p:pic>
      <p:sp>
        <p:nvSpPr>
          <p:cNvPr id="5" name="文本框 4">
            <a:extLst>
              <a:ext uri="{FF2B5EF4-FFF2-40B4-BE49-F238E27FC236}">
                <a16:creationId xmlns:a16="http://schemas.microsoft.com/office/drawing/2014/main" id="{1C5BBF11-995F-453E-94CE-C22D77F7A140}"/>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11415280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8DEB7D-5CD8-4B23-8C82-A57EC53EC396}"/>
              </a:ext>
            </a:extLst>
          </p:cNvPr>
          <p:cNvSpPr>
            <a:spLocks noGrp="1"/>
          </p:cNvSpPr>
          <p:nvPr>
            <p:ph type="title"/>
          </p:nvPr>
        </p:nvSpPr>
        <p:spPr/>
        <p:txBody>
          <a:bodyPr/>
          <a:lstStyle/>
          <a:p>
            <a:r>
              <a:rPr lang="en-US" altLang="zh-CN" dirty="0"/>
              <a:t>Radial Basis Functions</a:t>
            </a:r>
            <a:endParaRPr lang="zh-CN" altLang="en-US" dirty="0"/>
          </a:p>
        </p:txBody>
      </p:sp>
      <p:sp>
        <p:nvSpPr>
          <p:cNvPr id="3" name="内容占位符 2">
            <a:extLst>
              <a:ext uri="{FF2B5EF4-FFF2-40B4-BE49-F238E27FC236}">
                <a16:creationId xmlns:a16="http://schemas.microsoft.com/office/drawing/2014/main" id="{8059B4D9-FFD9-4EA3-A930-CF08B9651E88}"/>
              </a:ext>
            </a:extLst>
          </p:cNvPr>
          <p:cNvSpPr>
            <a:spLocks noGrp="1"/>
          </p:cNvSpPr>
          <p:nvPr>
            <p:ph idx="1"/>
          </p:nvPr>
        </p:nvSpPr>
        <p:spPr/>
        <p:txBody>
          <a:bodyPr>
            <a:normAutofit lnSpcReduction="10000"/>
          </a:bodyPr>
          <a:lstStyle/>
          <a:p>
            <a:r>
              <a:rPr lang="en-US" altLang="zh-CN" dirty="0"/>
              <a:t>Radial basis functions (RBFs) are the natural generalization of coarse coding to </a:t>
            </a:r>
            <a:r>
              <a:rPr lang="en-US" altLang="zh-CN" dirty="0" err="1"/>
              <a:t>continuousvalued</a:t>
            </a:r>
            <a:r>
              <a:rPr lang="en-US" altLang="zh-CN" dirty="0"/>
              <a:t> features. Rather than each feature being either 0 or 1, it can be anything in the interval [0,1], reflecting various degrees to which the feature is present. </a:t>
            </a:r>
          </a:p>
          <a:p>
            <a:endParaRPr lang="en-US" altLang="zh-CN" dirty="0"/>
          </a:p>
          <a:p>
            <a:endParaRPr lang="en-US" altLang="zh-CN" dirty="0"/>
          </a:p>
          <a:p>
            <a:endParaRPr lang="en-US" altLang="zh-CN" dirty="0"/>
          </a:p>
          <a:p>
            <a:r>
              <a:rPr lang="en-US" altLang="zh-CN" dirty="0"/>
              <a:t>The primary advantage of RBFs over binary features is that they produce approximate functions that </a:t>
            </a:r>
            <a:r>
              <a:rPr lang="en-US" altLang="zh-CN" b="1" dirty="0"/>
              <a:t>vary smoothly </a:t>
            </a:r>
            <a:r>
              <a:rPr lang="en-US" altLang="zh-CN" dirty="0"/>
              <a:t>and are </a:t>
            </a:r>
            <a:r>
              <a:rPr lang="en-US" altLang="zh-CN" b="1" dirty="0"/>
              <a:t>diﬀerentiable</a:t>
            </a:r>
            <a:r>
              <a:rPr lang="en-US" altLang="zh-CN" dirty="0"/>
              <a:t>.</a:t>
            </a:r>
            <a:endParaRPr lang="zh-CN" altLang="en-US" dirty="0"/>
          </a:p>
        </p:txBody>
      </p:sp>
      <p:pic>
        <p:nvPicPr>
          <p:cNvPr id="4" name="图片 3">
            <a:extLst>
              <a:ext uri="{FF2B5EF4-FFF2-40B4-BE49-F238E27FC236}">
                <a16:creationId xmlns:a16="http://schemas.microsoft.com/office/drawing/2014/main" id="{A9CACB2A-6F96-4174-A107-6F99A9E87EA7}"/>
              </a:ext>
            </a:extLst>
          </p:cNvPr>
          <p:cNvPicPr>
            <a:picLocks noChangeAspect="1"/>
          </p:cNvPicPr>
          <p:nvPr/>
        </p:nvPicPr>
        <p:blipFill>
          <a:blip r:embed="rId3"/>
          <a:stretch>
            <a:fillRect/>
          </a:stretch>
        </p:blipFill>
        <p:spPr>
          <a:xfrm>
            <a:off x="4060825" y="3394075"/>
            <a:ext cx="3714750" cy="1162050"/>
          </a:xfrm>
          <a:prstGeom prst="rect">
            <a:avLst/>
          </a:prstGeom>
        </p:spPr>
      </p:pic>
      <p:sp>
        <p:nvSpPr>
          <p:cNvPr id="5" name="文本框 4">
            <a:extLst>
              <a:ext uri="{FF2B5EF4-FFF2-40B4-BE49-F238E27FC236}">
                <a16:creationId xmlns:a16="http://schemas.microsoft.com/office/drawing/2014/main" id="{B8BD2824-069B-486A-8C8E-39EF5CBA67D8}"/>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2622701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391B360-ECD9-41D6-AF81-8BE9D3CABAB7}"/>
              </a:ext>
            </a:extLst>
          </p:cNvPr>
          <p:cNvPicPr>
            <a:picLocks noChangeAspect="1"/>
          </p:cNvPicPr>
          <p:nvPr/>
        </p:nvPicPr>
        <p:blipFill>
          <a:blip r:embed="rId3"/>
          <a:stretch>
            <a:fillRect/>
          </a:stretch>
        </p:blipFill>
        <p:spPr>
          <a:xfrm>
            <a:off x="2763202" y="5994560"/>
            <a:ext cx="5229225" cy="790575"/>
          </a:xfrm>
          <a:prstGeom prst="rect">
            <a:avLst/>
          </a:prstGeom>
        </p:spPr>
      </p:pic>
      <p:pic>
        <p:nvPicPr>
          <p:cNvPr id="4" name="图片 3">
            <a:extLst>
              <a:ext uri="{FF2B5EF4-FFF2-40B4-BE49-F238E27FC236}">
                <a16:creationId xmlns:a16="http://schemas.microsoft.com/office/drawing/2014/main" id="{1E918B5B-D668-4DAF-8312-338D34022541}"/>
              </a:ext>
            </a:extLst>
          </p:cNvPr>
          <p:cNvPicPr>
            <a:picLocks noChangeAspect="1"/>
          </p:cNvPicPr>
          <p:nvPr/>
        </p:nvPicPr>
        <p:blipFill>
          <a:blip r:embed="rId4"/>
          <a:stretch>
            <a:fillRect/>
          </a:stretch>
        </p:blipFill>
        <p:spPr>
          <a:xfrm>
            <a:off x="2763202" y="5084445"/>
            <a:ext cx="3876675" cy="666750"/>
          </a:xfrm>
          <a:prstGeom prst="rect">
            <a:avLst/>
          </a:prstGeom>
        </p:spPr>
      </p:pic>
      <p:sp>
        <p:nvSpPr>
          <p:cNvPr id="2" name="标题 1">
            <a:extLst>
              <a:ext uri="{FF2B5EF4-FFF2-40B4-BE49-F238E27FC236}">
                <a16:creationId xmlns:a16="http://schemas.microsoft.com/office/drawing/2014/main" id="{B910FBD7-19CD-4397-A89C-795A2CFC8A59}"/>
              </a:ext>
            </a:extLst>
          </p:cNvPr>
          <p:cNvSpPr>
            <a:spLocks noGrp="1"/>
          </p:cNvSpPr>
          <p:nvPr>
            <p:ph type="title"/>
          </p:nvPr>
        </p:nvSpPr>
        <p:spPr/>
        <p:txBody>
          <a:bodyPr/>
          <a:lstStyle/>
          <a:p>
            <a:r>
              <a:rPr lang="en-US" altLang="zh-CN" dirty="0"/>
              <a:t>C3 Finite Markov Decision Process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065EA9A-88CA-4D60-90F2-5C16E70AB3C8}"/>
                  </a:ext>
                </a:extLst>
              </p:cNvPr>
              <p:cNvSpPr>
                <a:spLocks noGrp="1"/>
              </p:cNvSpPr>
              <p:nvPr>
                <p:ph idx="1"/>
              </p:nvPr>
            </p:nvSpPr>
            <p:spPr/>
            <p:txBody>
              <a:bodyPr>
                <a:normAutofit fontScale="92500" lnSpcReduction="10000"/>
              </a:bodyPr>
              <a:lstStyle/>
              <a:p>
                <a:r>
                  <a:rPr lang="en-US" altLang="zh-CN" dirty="0"/>
                  <a:t>Goal</a:t>
                </a:r>
                <a:r>
                  <a:rPr lang="zh-CN" altLang="en-US" dirty="0"/>
                  <a:t>：</a:t>
                </a:r>
                <a:r>
                  <a:rPr lang="en-US" altLang="zh-CN" dirty="0"/>
                  <a:t>maximize the cumulative reward in the long run.</a:t>
                </a: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𝑡</m:t>
                        </m:r>
                        <m:r>
                          <a:rPr lang="en-US" altLang="zh-CN" i="1">
                            <a:latin typeface="Cambria Math" panose="02040503050406030204" pitchFamily="18" charset="0"/>
                          </a:rPr>
                          <m:t> </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3</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3</m:t>
                        </m:r>
                      </m:sub>
                    </m:sSub>
                    <m:r>
                      <a:rPr lang="en-US" altLang="zh-CN" i="1">
                        <a:latin typeface="Cambria Math" panose="02040503050406030204" pitchFamily="18" charset="0"/>
                      </a:rPr>
                      <m:t>+…</m:t>
                    </m:r>
                  </m:oMath>
                </a14:m>
                <a:endParaRPr lang="en-US" altLang="zh-CN" dirty="0"/>
              </a:p>
              <a:p>
                <a:r>
                  <a:rPr lang="en-US" altLang="zh-CN" dirty="0"/>
                  <a:t>Episodic Tasks VS. Continuing Tasks</a:t>
                </a:r>
              </a:p>
              <a:p>
                <a:pPr marL="0" indent="0">
                  <a:buNone/>
                </a:pPr>
                <a:endParaRPr lang="en-US" altLang="zh-CN" dirty="0"/>
              </a:p>
              <a:p>
                <a:r>
                  <a:rPr lang="en-US" altLang="zh-CN" dirty="0"/>
                  <a:t>Policy: </a:t>
                </a:r>
                <a14:m>
                  <m:oMath xmlns:m="http://schemas.openxmlformats.org/officeDocument/2006/math">
                    <m:r>
                      <a:rPr lang="en-US" altLang="zh-CN" i="1">
                        <a:latin typeface="Cambria Math" panose="02040503050406030204" pitchFamily="18" charset="0"/>
                      </a:rPr>
                      <m:t>𝜋</m:t>
                    </m:r>
                    <m:d>
                      <m:dPr>
                        <m:ctrlPr>
                          <a:rPr lang="en-US" altLang="zh-CN" i="1">
                            <a:latin typeface="Cambria Math" panose="02040503050406030204" pitchFamily="18" charset="0"/>
                          </a:rPr>
                        </m:ctrlPr>
                      </m:dPr>
                      <m:e>
                        <m:r>
                          <a:rPr lang="en-US" altLang="zh-CN" i="1">
                            <a:latin typeface="Cambria Math" panose="02040503050406030204" pitchFamily="18" charset="0"/>
                          </a:rPr>
                          <m:t>𝑎</m:t>
                        </m:r>
                      </m:e>
                      <m:e>
                        <m:r>
                          <a:rPr lang="en-US" altLang="zh-CN" i="1">
                            <a:latin typeface="Cambria Math" panose="02040503050406030204" pitchFamily="18" charset="0"/>
                          </a:rPr>
                          <m:t>𝑠</m:t>
                        </m:r>
                      </m:e>
                    </m:d>
                  </m:oMath>
                </a14:m>
                <a:r>
                  <a:rPr lang="en-US" altLang="zh-CN" dirty="0"/>
                  <a:t>, a mapping from states to probabilities of selecting each possible action.  </a:t>
                </a:r>
              </a:p>
              <a:p>
                <a:r>
                  <a:rPr lang="en-US" altLang="zh-CN" dirty="0"/>
                  <a:t>Value: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𝜋</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𝑠</m:t>
                        </m:r>
                      </m:e>
                    </m:d>
                  </m:oMath>
                </a14:m>
                <a:r>
                  <a:rPr lang="zh-CN" altLang="en-US" dirty="0"/>
                  <a:t> </a:t>
                </a:r>
                <a:r>
                  <a:rPr lang="en-US" altLang="zh-CN" dirty="0"/>
                  <a:t>, the expected return when starting in s and following π thereafter. </a:t>
                </a: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𝜋</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b="0" i="1" smtClean="0">
                        <a:latin typeface="Cambria Math" panose="02040503050406030204" pitchFamily="18" charset="0"/>
                      </a:rPr>
                      <m:t>, </m:t>
                    </m:r>
                  </m:oMath>
                </a14:m>
                <a:r>
                  <a:rPr lang="en-US" altLang="zh-CN" dirty="0"/>
                  <a:t>the value of taking action a in state s under a policy π</a:t>
                </a:r>
                <a:r>
                  <a:rPr lang="zh-CN" altLang="en-US" dirty="0"/>
                  <a:t>。</a:t>
                </a:r>
              </a:p>
              <a:p>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9065EA9A-88CA-4D60-90F2-5C16E70AB3C8}"/>
                  </a:ext>
                </a:extLst>
              </p:cNvPr>
              <p:cNvSpPr>
                <a:spLocks noGrp="1" noRot="1" noChangeAspect="1" noMove="1" noResize="1" noEditPoints="1" noAdjustHandles="1" noChangeArrowheads="1" noChangeShapeType="1" noTextEdit="1"/>
              </p:cNvSpPr>
              <p:nvPr>
                <p:ph idx="1"/>
              </p:nvPr>
            </p:nvSpPr>
            <p:spPr>
              <a:blipFill>
                <a:blip r:embed="rId5"/>
                <a:stretch>
                  <a:fillRect l="-928" t="-2801" r="-522" b="-11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92133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A16EF-0B2A-4293-96EA-E33D9590D076}"/>
              </a:ext>
            </a:extLst>
          </p:cNvPr>
          <p:cNvSpPr>
            <a:spLocks noGrp="1"/>
          </p:cNvSpPr>
          <p:nvPr>
            <p:ph type="title"/>
          </p:nvPr>
        </p:nvSpPr>
        <p:spPr/>
        <p:txBody>
          <a:bodyPr>
            <a:normAutofit/>
          </a:bodyPr>
          <a:lstStyle/>
          <a:p>
            <a:r>
              <a:rPr lang="en-US" altLang="zh-CN" dirty="0"/>
              <a:t>Nonlinear Function Approximation: Artificial Neural Networks</a:t>
            </a:r>
            <a:endParaRPr lang="zh-CN" altLang="en-US" dirty="0"/>
          </a:p>
        </p:txBody>
      </p:sp>
      <p:sp>
        <p:nvSpPr>
          <p:cNvPr id="3" name="内容占位符 2">
            <a:extLst>
              <a:ext uri="{FF2B5EF4-FFF2-40B4-BE49-F238E27FC236}">
                <a16:creationId xmlns:a16="http://schemas.microsoft.com/office/drawing/2014/main" id="{B216520E-1B47-47AD-AADA-5472F6656B18}"/>
              </a:ext>
            </a:extLst>
          </p:cNvPr>
          <p:cNvSpPr>
            <a:spLocks noGrp="1"/>
          </p:cNvSpPr>
          <p:nvPr>
            <p:ph idx="1"/>
          </p:nvPr>
        </p:nvSpPr>
        <p:spPr/>
        <p:txBody>
          <a:bodyPr>
            <a:normAutofit lnSpcReduction="10000"/>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Training the hidden layers of an ANN is therefore a way to automatically create features appropriate for a given problem so that hierarchical representations can be produced without relying exclusively on hand-crafted features. </a:t>
            </a:r>
            <a:endParaRPr lang="zh-CN" altLang="en-US" dirty="0"/>
          </a:p>
        </p:txBody>
      </p:sp>
      <p:pic>
        <p:nvPicPr>
          <p:cNvPr id="4" name="图片 3">
            <a:extLst>
              <a:ext uri="{FF2B5EF4-FFF2-40B4-BE49-F238E27FC236}">
                <a16:creationId xmlns:a16="http://schemas.microsoft.com/office/drawing/2014/main" id="{D96C45EE-436E-4C75-A459-47B7F839FA44}"/>
              </a:ext>
            </a:extLst>
          </p:cNvPr>
          <p:cNvPicPr>
            <a:picLocks noChangeAspect="1"/>
          </p:cNvPicPr>
          <p:nvPr/>
        </p:nvPicPr>
        <p:blipFill>
          <a:blip r:embed="rId3"/>
          <a:stretch>
            <a:fillRect/>
          </a:stretch>
        </p:blipFill>
        <p:spPr>
          <a:xfrm>
            <a:off x="3455193" y="1533097"/>
            <a:ext cx="5701507" cy="2790478"/>
          </a:xfrm>
          <a:prstGeom prst="rect">
            <a:avLst/>
          </a:prstGeom>
        </p:spPr>
      </p:pic>
      <p:sp>
        <p:nvSpPr>
          <p:cNvPr id="5" name="文本框 4">
            <a:extLst>
              <a:ext uri="{FF2B5EF4-FFF2-40B4-BE49-F238E27FC236}">
                <a16:creationId xmlns:a16="http://schemas.microsoft.com/office/drawing/2014/main" id="{B501CC49-D887-4974-AF9C-F98D2706FABC}"/>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3316205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445E8-F823-4B60-9FE1-4E4DFF3BD1A0}"/>
              </a:ext>
            </a:extLst>
          </p:cNvPr>
          <p:cNvSpPr>
            <a:spLocks noGrp="1"/>
          </p:cNvSpPr>
          <p:nvPr>
            <p:ph type="title"/>
          </p:nvPr>
        </p:nvSpPr>
        <p:spPr/>
        <p:txBody>
          <a:bodyPr/>
          <a:lstStyle/>
          <a:p>
            <a:r>
              <a:rPr lang="en-US" altLang="zh-CN" dirty="0"/>
              <a:t>LSTD</a:t>
            </a:r>
            <a:endParaRPr lang="zh-CN" altLang="en-US" dirty="0"/>
          </a:p>
        </p:txBody>
      </p:sp>
      <p:sp>
        <p:nvSpPr>
          <p:cNvPr id="3" name="内容占位符 2">
            <a:extLst>
              <a:ext uri="{FF2B5EF4-FFF2-40B4-BE49-F238E27FC236}">
                <a16:creationId xmlns:a16="http://schemas.microsoft.com/office/drawing/2014/main" id="{10449A6C-37CA-4811-BDD0-74B901241151}"/>
              </a:ext>
            </a:extLst>
          </p:cNvPr>
          <p:cNvSpPr>
            <a:spLocks noGrp="1"/>
          </p:cNvSpPr>
          <p:nvPr>
            <p:ph idx="1"/>
          </p:nvPr>
        </p:nvSpPr>
        <p:spPr>
          <a:xfrm>
            <a:off x="838200" y="1981917"/>
            <a:ext cx="10515600" cy="4351338"/>
          </a:xfrm>
        </p:spPr>
        <p:txBody>
          <a:bodyPr/>
          <a:lstStyle/>
          <a:p>
            <a:r>
              <a:rPr lang="en-US" altLang="zh-CN" dirty="0"/>
              <a:t>Least-Squares TD</a:t>
            </a:r>
          </a:p>
          <a:p>
            <a:endParaRPr lang="zh-CN" altLang="en-US" dirty="0"/>
          </a:p>
        </p:txBody>
      </p:sp>
      <p:pic>
        <p:nvPicPr>
          <p:cNvPr id="4" name="图片 3">
            <a:extLst>
              <a:ext uri="{FF2B5EF4-FFF2-40B4-BE49-F238E27FC236}">
                <a16:creationId xmlns:a16="http://schemas.microsoft.com/office/drawing/2014/main" id="{F9C0D856-8659-4BC6-BD67-CD09718E5EBC}"/>
              </a:ext>
            </a:extLst>
          </p:cNvPr>
          <p:cNvPicPr>
            <a:picLocks noChangeAspect="1"/>
          </p:cNvPicPr>
          <p:nvPr/>
        </p:nvPicPr>
        <p:blipFill>
          <a:blip r:embed="rId2"/>
          <a:stretch>
            <a:fillRect/>
          </a:stretch>
        </p:blipFill>
        <p:spPr>
          <a:xfrm>
            <a:off x="4341811" y="1981917"/>
            <a:ext cx="7831819" cy="4510957"/>
          </a:xfrm>
          <a:prstGeom prst="rect">
            <a:avLst/>
          </a:prstGeom>
        </p:spPr>
      </p:pic>
      <p:sp>
        <p:nvSpPr>
          <p:cNvPr id="5" name="文本框 4">
            <a:extLst>
              <a:ext uri="{FF2B5EF4-FFF2-40B4-BE49-F238E27FC236}">
                <a16:creationId xmlns:a16="http://schemas.microsoft.com/office/drawing/2014/main" id="{1705CAAC-F61D-4706-9BD6-745E4BDA0AE7}"/>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1977431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1074E-010B-41EA-92FD-00251556EF0C}"/>
              </a:ext>
            </a:extLst>
          </p:cNvPr>
          <p:cNvSpPr>
            <a:spLocks noGrp="1"/>
          </p:cNvSpPr>
          <p:nvPr>
            <p:ph type="title"/>
          </p:nvPr>
        </p:nvSpPr>
        <p:spPr/>
        <p:txBody>
          <a:bodyPr/>
          <a:lstStyle/>
          <a:p>
            <a:r>
              <a:rPr lang="en-US" altLang="zh-CN" dirty="0"/>
              <a:t>Memory-based Function Approximation</a:t>
            </a:r>
            <a:endParaRPr lang="zh-CN" altLang="en-US" dirty="0"/>
          </a:p>
        </p:txBody>
      </p:sp>
      <p:sp>
        <p:nvSpPr>
          <p:cNvPr id="3" name="内容占位符 2">
            <a:extLst>
              <a:ext uri="{FF2B5EF4-FFF2-40B4-BE49-F238E27FC236}">
                <a16:creationId xmlns:a16="http://schemas.microsoft.com/office/drawing/2014/main" id="{DEEA4127-A0D9-407D-89D0-EC4C943B4064}"/>
              </a:ext>
            </a:extLst>
          </p:cNvPr>
          <p:cNvSpPr>
            <a:spLocks noGrp="1"/>
          </p:cNvSpPr>
          <p:nvPr>
            <p:ph idx="1"/>
          </p:nvPr>
        </p:nvSpPr>
        <p:spPr/>
        <p:txBody>
          <a:bodyPr/>
          <a:lstStyle/>
          <a:p>
            <a:r>
              <a:rPr lang="en-US" altLang="zh-CN" dirty="0"/>
              <a:t>They simply </a:t>
            </a:r>
            <a:r>
              <a:rPr lang="en-US" altLang="zh-CN" b="1" dirty="0"/>
              <a:t>save training examples</a:t>
            </a:r>
            <a:r>
              <a:rPr lang="en-US" altLang="zh-CN" dirty="0"/>
              <a:t> in memory as they arrive </a:t>
            </a:r>
            <a:r>
              <a:rPr lang="en-US" altLang="zh-CN" b="1" dirty="0"/>
              <a:t>without updating any parameters</a:t>
            </a:r>
            <a:r>
              <a:rPr lang="en-US" altLang="zh-CN" dirty="0"/>
              <a:t>. Then, whenever a query state’s value estimate is needed, a set of examples is retrieved from memory and used to compute a value estimate for the query state. </a:t>
            </a:r>
          </a:p>
          <a:p>
            <a:endParaRPr lang="zh-CN" altLang="en-US" dirty="0"/>
          </a:p>
        </p:txBody>
      </p:sp>
      <p:sp>
        <p:nvSpPr>
          <p:cNvPr id="4" name="文本框 3">
            <a:extLst>
              <a:ext uri="{FF2B5EF4-FFF2-40B4-BE49-F238E27FC236}">
                <a16:creationId xmlns:a16="http://schemas.microsoft.com/office/drawing/2014/main" id="{C9BFD564-5040-4571-B190-AAB506B9E6C3}"/>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15554072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D2A90-E1AB-41EC-825C-45F995DBF312}"/>
              </a:ext>
            </a:extLst>
          </p:cNvPr>
          <p:cNvSpPr>
            <a:spLocks noGrp="1"/>
          </p:cNvSpPr>
          <p:nvPr>
            <p:ph type="title"/>
          </p:nvPr>
        </p:nvSpPr>
        <p:spPr/>
        <p:txBody>
          <a:bodyPr/>
          <a:lstStyle/>
          <a:p>
            <a:r>
              <a:rPr lang="en-US" altLang="zh-CN" dirty="0"/>
              <a:t>Kernel-based Function Approximation</a:t>
            </a:r>
            <a:endParaRPr lang="zh-CN" altLang="en-US" dirty="0"/>
          </a:p>
        </p:txBody>
      </p:sp>
      <p:pic>
        <p:nvPicPr>
          <p:cNvPr id="4" name="内容占位符 3">
            <a:extLst>
              <a:ext uri="{FF2B5EF4-FFF2-40B4-BE49-F238E27FC236}">
                <a16:creationId xmlns:a16="http://schemas.microsoft.com/office/drawing/2014/main" id="{41CAE9E5-20C0-4AF7-8B09-053964209D39}"/>
              </a:ext>
            </a:extLst>
          </p:cNvPr>
          <p:cNvPicPr>
            <a:picLocks noGrp="1" noChangeAspect="1"/>
          </p:cNvPicPr>
          <p:nvPr>
            <p:ph idx="1"/>
          </p:nvPr>
        </p:nvPicPr>
        <p:blipFill>
          <a:blip r:embed="rId3"/>
          <a:stretch>
            <a:fillRect/>
          </a:stretch>
        </p:blipFill>
        <p:spPr>
          <a:xfrm>
            <a:off x="4143375" y="3505994"/>
            <a:ext cx="3905250" cy="990600"/>
          </a:xfrm>
          <a:prstGeom prst="rect">
            <a:avLst/>
          </a:prstGeom>
        </p:spPr>
      </p:pic>
      <p:sp>
        <p:nvSpPr>
          <p:cNvPr id="5" name="文本框 4">
            <a:extLst>
              <a:ext uri="{FF2B5EF4-FFF2-40B4-BE49-F238E27FC236}">
                <a16:creationId xmlns:a16="http://schemas.microsoft.com/office/drawing/2014/main" id="{95FF3080-0970-49A0-A707-1E4EE22F0FD9}"/>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227121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4B2143-83F0-4B7F-BF3E-7ECC704B051D}"/>
              </a:ext>
            </a:extLst>
          </p:cNvPr>
          <p:cNvSpPr>
            <a:spLocks noGrp="1"/>
          </p:cNvSpPr>
          <p:nvPr>
            <p:ph type="title"/>
          </p:nvPr>
        </p:nvSpPr>
        <p:spPr/>
        <p:txBody>
          <a:bodyPr/>
          <a:lstStyle/>
          <a:p>
            <a:r>
              <a:rPr lang="en-US" altLang="zh-CN" dirty="0"/>
              <a:t>C10 On-policy Control with Approximation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4C9B535-C5B3-4CC2-9E91-C59406C60119}"/>
                  </a:ext>
                </a:extLst>
              </p:cNvPr>
              <p:cNvSpPr>
                <a:spLocks noGrp="1"/>
              </p:cNvSpPr>
              <p:nvPr>
                <p:ph idx="1"/>
              </p:nvPr>
            </p:nvSpPr>
            <p:spPr/>
            <p:txBody>
              <a:bodyPr/>
              <a:lstStyle/>
              <a:p>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r>
                  <a:rPr lang="en-US" altLang="zh-CN" b="0" dirty="0"/>
                  <a:t>goal</a:t>
                </a:r>
                <a14:m>
                  <m:oMath xmlns:m="http://schemas.openxmlformats.org/officeDocument/2006/math">
                    <m:r>
                      <a:rPr lang="en-US" altLang="zh-CN" b="0" i="0"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oMath>
                </a14:m>
                <a:endParaRPr lang="en-US" altLang="zh-CN" b="0" dirty="0"/>
              </a:p>
              <a:p>
                <a:endParaRPr lang="en-US" altLang="zh-CN" b="0" dirty="0"/>
              </a:p>
              <a:p>
                <a:endParaRPr lang="en-US" altLang="zh-CN" b="0" dirty="0"/>
              </a:p>
              <a:p>
                <a:r>
                  <a:rPr lang="en-US" altLang="zh-CN" b="1" dirty="0"/>
                  <a:t>Episodic</a:t>
                </a:r>
                <a:r>
                  <a:rPr lang="en-US" altLang="zh-CN" dirty="0"/>
                  <a:t> Semi-gradient Control</a:t>
                </a:r>
              </a:p>
              <a:p>
                <a:r>
                  <a:rPr lang="en-US" altLang="zh-CN" dirty="0"/>
                  <a:t>Average Reward: A New Problem Setting for </a:t>
                </a:r>
                <a:r>
                  <a:rPr lang="en-US" altLang="zh-CN" b="1" dirty="0"/>
                  <a:t>Continuing</a:t>
                </a:r>
                <a:r>
                  <a:rPr lang="en-US" altLang="zh-CN" dirty="0"/>
                  <a:t> Tasks</a:t>
                </a:r>
              </a:p>
              <a:p>
                <a:endParaRPr lang="en-US" altLang="zh-CN" b="0" dirty="0"/>
              </a:p>
              <a:p>
                <a:endParaRPr lang="zh-CN" altLang="en-US" dirty="0"/>
              </a:p>
            </p:txBody>
          </p:sp>
        </mc:Choice>
        <mc:Fallback xmlns="">
          <p:sp>
            <p:nvSpPr>
              <p:cNvPr id="3" name="内容占位符 2">
                <a:extLst>
                  <a:ext uri="{FF2B5EF4-FFF2-40B4-BE49-F238E27FC236}">
                    <a16:creationId xmlns:a16="http://schemas.microsoft.com/office/drawing/2014/main" id="{24C9B535-C5B3-4CC2-9E91-C59406C60119}"/>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E48A939A-5092-43CA-A750-B09F22AE8D4E}"/>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23330791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DFA6D7-4AAB-4710-8B06-EB7A43CF5764}"/>
              </a:ext>
            </a:extLst>
          </p:cNvPr>
          <p:cNvSpPr>
            <a:spLocks noGrp="1"/>
          </p:cNvSpPr>
          <p:nvPr>
            <p:ph type="title"/>
          </p:nvPr>
        </p:nvSpPr>
        <p:spPr/>
        <p:txBody>
          <a:bodyPr/>
          <a:lstStyle/>
          <a:p>
            <a:r>
              <a:rPr lang="en-US" altLang="zh-CN" dirty="0"/>
              <a:t>Episodic Semi-gradient Control</a:t>
            </a:r>
            <a:endParaRPr lang="zh-CN" altLang="en-US" dirty="0"/>
          </a:p>
        </p:txBody>
      </p:sp>
      <p:pic>
        <p:nvPicPr>
          <p:cNvPr id="4" name="内容占位符 3">
            <a:extLst>
              <a:ext uri="{FF2B5EF4-FFF2-40B4-BE49-F238E27FC236}">
                <a16:creationId xmlns:a16="http://schemas.microsoft.com/office/drawing/2014/main" id="{57CF6728-8E62-4FE2-9FA7-62E6346A7B91}"/>
              </a:ext>
            </a:extLst>
          </p:cNvPr>
          <p:cNvPicPr>
            <a:picLocks noGrp="1" noChangeAspect="1"/>
          </p:cNvPicPr>
          <p:nvPr>
            <p:ph idx="1"/>
          </p:nvPr>
        </p:nvPicPr>
        <p:blipFill>
          <a:blip r:embed="rId3"/>
          <a:stretch>
            <a:fillRect/>
          </a:stretch>
        </p:blipFill>
        <p:spPr>
          <a:xfrm>
            <a:off x="1030605" y="1409541"/>
            <a:ext cx="5924550" cy="657225"/>
          </a:xfrm>
          <a:prstGeom prst="rect">
            <a:avLst/>
          </a:prstGeom>
        </p:spPr>
      </p:pic>
      <p:pic>
        <p:nvPicPr>
          <p:cNvPr id="5" name="图片 4">
            <a:extLst>
              <a:ext uri="{FF2B5EF4-FFF2-40B4-BE49-F238E27FC236}">
                <a16:creationId xmlns:a16="http://schemas.microsoft.com/office/drawing/2014/main" id="{2F021417-BE34-432B-B696-E03811829BE4}"/>
              </a:ext>
            </a:extLst>
          </p:cNvPr>
          <p:cNvPicPr>
            <a:picLocks noChangeAspect="1"/>
          </p:cNvPicPr>
          <p:nvPr/>
        </p:nvPicPr>
        <p:blipFill>
          <a:blip r:embed="rId4"/>
          <a:stretch>
            <a:fillRect/>
          </a:stretch>
        </p:blipFill>
        <p:spPr>
          <a:xfrm>
            <a:off x="1111567" y="2016124"/>
            <a:ext cx="8391525" cy="590550"/>
          </a:xfrm>
          <a:prstGeom prst="rect">
            <a:avLst/>
          </a:prstGeom>
        </p:spPr>
      </p:pic>
      <p:pic>
        <p:nvPicPr>
          <p:cNvPr id="6" name="图片 5">
            <a:extLst>
              <a:ext uri="{FF2B5EF4-FFF2-40B4-BE49-F238E27FC236}">
                <a16:creationId xmlns:a16="http://schemas.microsoft.com/office/drawing/2014/main" id="{E2218344-1F99-483B-9FAF-808EF6A9FB8B}"/>
              </a:ext>
            </a:extLst>
          </p:cNvPr>
          <p:cNvPicPr>
            <a:picLocks noChangeAspect="1"/>
          </p:cNvPicPr>
          <p:nvPr/>
        </p:nvPicPr>
        <p:blipFill>
          <a:blip r:embed="rId5"/>
          <a:stretch>
            <a:fillRect/>
          </a:stretch>
        </p:blipFill>
        <p:spPr>
          <a:xfrm>
            <a:off x="2137410" y="2663229"/>
            <a:ext cx="7932420" cy="4157217"/>
          </a:xfrm>
          <a:prstGeom prst="rect">
            <a:avLst/>
          </a:prstGeom>
        </p:spPr>
      </p:pic>
      <p:sp>
        <p:nvSpPr>
          <p:cNvPr id="7" name="矩形: 圆角 6">
            <a:extLst>
              <a:ext uri="{FF2B5EF4-FFF2-40B4-BE49-F238E27FC236}">
                <a16:creationId xmlns:a16="http://schemas.microsoft.com/office/drawing/2014/main" id="{37759D93-B4D6-4D85-AFC1-ED91FF2E692E}"/>
              </a:ext>
            </a:extLst>
          </p:cNvPr>
          <p:cNvSpPr/>
          <p:nvPr/>
        </p:nvSpPr>
        <p:spPr>
          <a:xfrm>
            <a:off x="2731770" y="5886450"/>
            <a:ext cx="5440680" cy="3086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EF99480-40DF-4B4D-AAB3-654DE272B5D6}"/>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33174532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B1B55A4-9BAA-47FB-BFE7-8B89277653F9}"/>
              </a:ext>
            </a:extLst>
          </p:cNvPr>
          <p:cNvPicPr>
            <a:picLocks noChangeAspect="1"/>
          </p:cNvPicPr>
          <p:nvPr/>
        </p:nvPicPr>
        <p:blipFill>
          <a:blip r:embed="rId3"/>
          <a:stretch>
            <a:fillRect/>
          </a:stretch>
        </p:blipFill>
        <p:spPr>
          <a:xfrm>
            <a:off x="104757" y="114299"/>
            <a:ext cx="8068087" cy="6629401"/>
          </a:xfrm>
          <a:prstGeom prst="rect">
            <a:avLst/>
          </a:prstGeom>
        </p:spPr>
      </p:pic>
      <p:pic>
        <p:nvPicPr>
          <p:cNvPr id="4" name="内容占位符 3">
            <a:extLst>
              <a:ext uri="{FF2B5EF4-FFF2-40B4-BE49-F238E27FC236}">
                <a16:creationId xmlns:a16="http://schemas.microsoft.com/office/drawing/2014/main" id="{DA1602DD-A61A-4E32-82A6-8C0619192463}"/>
              </a:ext>
            </a:extLst>
          </p:cNvPr>
          <p:cNvPicPr>
            <a:picLocks noGrp="1" noChangeAspect="1"/>
          </p:cNvPicPr>
          <p:nvPr>
            <p:ph idx="4294967295"/>
          </p:nvPr>
        </p:nvPicPr>
        <p:blipFill>
          <a:blip r:embed="rId4"/>
          <a:stretch>
            <a:fillRect/>
          </a:stretch>
        </p:blipFill>
        <p:spPr>
          <a:xfrm>
            <a:off x="3686157" y="2720175"/>
            <a:ext cx="8213743" cy="574624"/>
          </a:xfrm>
          <a:prstGeom prst="rect">
            <a:avLst/>
          </a:prstGeom>
        </p:spPr>
      </p:pic>
      <p:pic>
        <p:nvPicPr>
          <p:cNvPr id="5" name="图片 4">
            <a:extLst>
              <a:ext uri="{FF2B5EF4-FFF2-40B4-BE49-F238E27FC236}">
                <a16:creationId xmlns:a16="http://schemas.microsoft.com/office/drawing/2014/main" id="{C80243EE-173A-415F-AF7A-8C45EB4364B8}"/>
              </a:ext>
            </a:extLst>
          </p:cNvPr>
          <p:cNvPicPr>
            <a:picLocks noChangeAspect="1"/>
          </p:cNvPicPr>
          <p:nvPr/>
        </p:nvPicPr>
        <p:blipFill>
          <a:blip r:embed="rId5"/>
          <a:stretch>
            <a:fillRect/>
          </a:stretch>
        </p:blipFill>
        <p:spPr>
          <a:xfrm>
            <a:off x="3873500" y="3202746"/>
            <a:ext cx="8026400" cy="452505"/>
          </a:xfrm>
          <a:prstGeom prst="rect">
            <a:avLst/>
          </a:prstGeom>
        </p:spPr>
      </p:pic>
      <p:sp>
        <p:nvSpPr>
          <p:cNvPr id="8" name="文本框 7">
            <a:extLst>
              <a:ext uri="{FF2B5EF4-FFF2-40B4-BE49-F238E27FC236}">
                <a16:creationId xmlns:a16="http://schemas.microsoft.com/office/drawing/2014/main" id="{23AF3BC3-CEBF-4699-8745-49ABACC076DC}"/>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40861843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D10BB4-AA63-4F2D-9638-92C9EBA62EA6}"/>
              </a:ext>
            </a:extLst>
          </p:cNvPr>
          <p:cNvSpPr>
            <a:spLocks noGrp="1"/>
          </p:cNvSpPr>
          <p:nvPr>
            <p:ph type="title"/>
          </p:nvPr>
        </p:nvSpPr>
        <p:spPr/>
        <p:txBody>
          <a:bodyPr/>
          <a:lstStyle/>
          <a:p>
            <a:r>
              <a:rPr lang="en-US" altLang="zh-CN" dirty="0"/>
              <a:t>Average Reward for Continuing Tasks</a:t>
            </a:r>
            <a:endParaRPr lang="zh-CN" altLang="en-US" dirty="0"/>
          </a:p>
        </p:txBody>
      </p:sp>
      <p:pic>
        <p:nvPicPr>
          <p:cNvPr id="4" name="内容占位符 3">
            <a:extLst>
              <a:ext uri="{FF2B5EF4-FFF2-40B4-BE49-F238E27FC236}">
                <a16:creationId xmlns:a16="http://schemas.microsoft.com/office/drawing/2014/main" id="{5BB190C0-0F26-44B0-8675-201E6FA0EEE8}"/>
              </a:ext>
            </a:extLst>
          </p:cNvPr>
          <p:cNvPicPr>
            <a:picLocks noGrp="1" noChangeAspect="1"/>
          </p:cNvPicPr>
          <p:nvPr>
            <p:ph idx="1"/>
          </p:nvPr>
        </p:nvPicPr>
        <p:blipFill>
          <a:blip r:embed="rId3"/>
          <a:stretch>
            <a:fillRect/>
          </a:stretch>
        </p:blipFill>
        <p:spPr>
          <a:xfrm>
            <a:off x="2599634" y="2269571"/>
            <a:ext cx="6361486" cy="2752566"/>
          </a:xfrm>
          <a:prstGeom prst="rect">
            <a:avLst/>
          </a:prstGeom>
        </p:spPr>
      </p:pic>
      <p:sp>
        <p:nvSpPr>
          <p:cNvPr id="5" name="文本框 4">
            <a:extLst>
              <a:ext uri="{FF2B5EF4-FFF2-40B4-BE49-F238E27FC236}">
                <a16:creationId xmlns:a16="http://schemas.microsoft.com/office/drawing/2014/main" id="{CE0E8000-CC12-4DE3-B585-93C8C9795431}"/>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25276114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1BA5D397-E304-4DDD-AE03-28D2C0063765}"/>
              </a:ext>
            </a:extLst>
          </p:cNvPr>
          <p:cNvSpPr>
            <a:spLocks noGrp="1"/>
          </p:cNvSpPr>
          <p:nvPr>
            <p:ph idx="1"/>
          </p:nvPr>
        </p:nvSpPr>
        <p:spPr>
          <a:xfrm>
            <a:off x="838200" y="511492"/>
            <a:ext cx="10515600" cy="5665471"/>
          </a:xfrm>
        </p:spPr>
        <p:txBody>
          <a:bodyPr/>
          <a:lstStyle/>
          <a:p>
            <a:r>
              <a:rPr lang="en-US" altLang="zh-CN" dirty="0"/>
              <a:t>differential return:</a:t>
            </a:r>
          </a:p>
          <a:p>
            <a:endParaRPr lang="en-US" altLang="zh-CN" dirty="0"/>
          </a:p>
          <a:p>
            <a:r>
              <a:rPr lang="en-US" altLang="zh-CN" dirty="0"/>
              <a:t>Bellman equations:</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TD error:</a:t>
            </a:r>
            <a:endParaRPr lang="zh-CN" altLang="en-US" dirty="0"/>
          </a:p>
        </p:txBody>
      </p:sp>
      <p:pic>
        <p:nvPicPr>
          <p:cNvPr id="2" name="图片 1">
            <a:extLst>
              <a:ext uri="{FF2B5EF4-FFF2-40B4-BE49-F238E27FC236}">
                <a16:creationId xmlns:a16="http://schemas.microsoft.com/office/drawing/2014/main" id="{DE06C893-500E-439F-8883-2FD4F9045264}"/>
              </a:ext>
            </a:extLst>
          </p:cNvPr>
          <p:cNvPicPr>
            <a:picLocks noChangeAspect="1"/>
          </p:cNvPicPr>
          <p:nvPr/>
        </p:nvPicPr>
        <p:blipFill>
          <a:blip r:embed="rId3"/>
          <a:stretch>
            <a:fillRect/>
          </a:stretch>
        </p:blipFill>
        <p:spPr>
          <a:xfrm>
            <a:off x="2505074" y="1026795"/>
            <a:ext cx="7181850" cy="485775"/>
          </a:xfrm>
          <a:prstGeom prst="rect">
            <a:avLst/>
          </a:prstGeom>
        </p:spPr>
      </p:pic>
      <p:pic>
        <p:nvPicPr>
          <p:cNvPr id="3" name="图片 2">
            <a:extLst>
              <a:ext uri="{FF2B5EF4-FFF2-40B4-BE49-F238E27FC236}">
                <a16:creationId xmlns:a16="http://schemas.microsoft.com/office/drawing/2014/main" id="{A1BB3761-40F3-494B-A114-525A9D083E71}"/>
              </a:ext>
            </a:extLst>
          </p:cNvPr>
          <p:cNvPicPr>
            <a:picLocks noChangeAspect="1"/>
          </p:cNvPicPr>
          <p:nvPr/>
        </p:nvPicPr>
        <p:blipFill>
          <a:blip r:embed="rId4"/>
          <a:stretch>
            <a:fillRect/>
          </a:stretch>
        </p:blipFill>
        <p:spPr>
          <a:xfrm>
            <a:off x="2633662" y="2111692"/>
            <a:ext cx="6924675" cy="3476625"/>
          </a:xfrm>
          <a:prstGeom prst="rect">
            <a:avLst/>
          </a:prstGeom>
        </p:spPr>
      </p:pic>
      <p:pic>
        <p:nvPicPr>
          <p:cNvPr id="6" name="图片 5">
            <a:extLst>
              <a:ext uri="{FF2B5EF4-FFF2-40B4-BE49-F238E27FC236}">
                <a16:creationId xmlns:a16="http://schemas.microsoft.com/office/drawing/2014/main" id="{AD2A64FD-E02D-420E-87DC-4D36C32814F0}"/>
              </a:ext>
            </a:extLst>
          </p:cNvPr>
          <p:cNvPicPr>
            <a:picLocks noChangeAspect="1"/>
          </p:cNvPicPr>
          <p:nvPr/>
        </p:nvPicPr>
        <p:blipFill>
          <a:blip r:embed="rId5"/>
          <a:stretch>
            <a:fillRect/>
          </a:stretch>
        </p:blipFill>
        <p:spPr>
          <a:xfrm>
            <a:off x="2749867" y="5714047"/>
            <a:ext cx="4886325" cy="390525"/>
          </a:xfrm>
          <a:prstGeom prst="rect">
            <a:avLst/>
          </a:prstGeom>
        </p:spPr>
      </p:pic>
      <p:pic>
        <p:nvPicPr>
          <p:cNvPr id="7" name="图片 6">
            <a:extLst>
              <a:ext uri="{FF2B5EF4-FFF2-40B4-BE49-F238E27FC236}">
                <a16:creationId xmlns:a16="http://schemas.microsoft.com/office/drawing/2014/main" id="{B30DEA28-3D35-4834-9D50-A743A38F6749}"/>
              </a:ext>
            </a:extLst>
          </p:cNvPr>
          <p:cNvPicPr>
            <a:picLocks noChangeAspect="1"/>
          </p:cNvPicPr>
          <p:nvPr/>
        </p:nvPicPr>
        <p:blipFill>
          <a:blip r:embed="rId6"/>
          <a:stretch>
            <a:fillRect/>
          </a:stretch>
        </p:blipFill>
        <p:spPr>
          <a:xfrm>
            <a:off x="2749867" y="6176963"/>
            <a:ext cx="6029325" cy="485775"/>
          </a:xfrm>
          <a:prstGeom prst="rect">
            <a:avLst/>
          </a:prstGeom>
        </p:spPr>
      </p:pic>
      <p:sp>
        <p:nvSpPr>
          <p:cNvPr id="8" name="文本框 7">
            <a:extLst>
              <a:ext uri="{FF2B5EF4-FFF2-40B4-BE49-F238E27FC236}">
                <a16:creationId xmlns:a16="http://schemas.microsoft.com/office/drawing/2014/main" id="{5649443A-29FB-4E5E-A8BA-B884D305CDBD}"/>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20637045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AD679F0-A8B1-4DC3-92CC-E74D5E784F9B}"/>
              </a:ext>
            </a:extLst>
          </p:cNvPr>
          <p:cNvPicPr>
            <a:picLocks noChangeAspect="1"/>
          </p:cNvPicPr>
          <p:nvPr/>
        </p:nvPicPr>
        <p:blipFill>
          <a:blip r:embed="rId3"/>
          <a:stretch>
            <a:fillRect/>
          </a:stretch>
        </p:blipFill>
        <p:spPr>
          <a:xfrm>
            <a:off x="856894" y="953453"/>
            <a:ext cx="10474046" cy="5216842"/>
          </a:xfrm>
          <a:prstGeom prst="rect">
            <a:avLst/>
          </a:prstGeom>
        </p:spPr>
      </p:pic>
      <p:pic>
        <p:nvPicPr>
          <p:cNvPr id="2" name="图片 1">
            <a:extLst>
              <a:ext uri="{FF2B5EF4-FFF2-40B4-BE49-F238E27FC236}">
                <a16:creationId xmlns:a16="http://schemas.microsoft.com/office/drawing/2014/main" id="{38796733-1B5A-4C55-8EC1-4CFBFC8492DE}"/>
              </a:ext>
            </a:extLst>
          </p:cNvPr>
          <p:cNvPicPr>
            <a:picLocks noChangeAspect="1"/>
          </p:cNvPicPr>
          <p:nvPr/>
        </p:nvPicPr>
        <p:blipFill>
          <a:blip r:embed="rId4"/>
          <a:stretch>
            <a:fillRect/>
          </a:stretch>
        </p:blipFill>
        <p:spPr>
          <a:xfrm>
            <a:off x="7052310" y="4862512"/>
            <a:ext cx="3962400" cy="790575"/>
          </a:xfrm>
          <a:prstGeom prst="rect">
            <a:avLst/>
          </a:prstGeom>
        </p:spPr>
      </p:pic>
      <p:sp>
        <p:nvSpPr>
          <p:cNvPr id="4" name="文本框 3">
            <a:extLst>
              <a:ext uri="{FF2B5EF4-FFF2-40B4-BE49-F238E27FC236}">
                <a16:creationId xmlns:a16="http://schemas.microsoft.com/office/drawing/2014/main" id="{071F9E55-3FC6-409B-BC16-5C5738B33A77}"/>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2742329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242EA-1D13-4E74-A53C-1D88894317FF}"/>
              </a:ext>
            </a:extLst>
          </p:cNvPr>
          <p:cNvSpPr>
            <a:spLocks noGrp="1"/>
          </p:cNvSpPr>
          <p:nvPr>
            <p:ph type="title"/>
          </p:nvPr>
        </p:nvSpPr>
        <p:spPr/>
        <p:txBody>
          <a:bodyPr/>
          <a:lstStyle/>
          <a:p>
            <a:r>
              <a:rPr lang="en-US" altLang="zh-CN" dirty="0"/>
              <a:t>Bellman Equation</a:t>
            </a:r>
            <a:endParaRPr lang="zh-CN" altLang="en-US" dirty="0"/>
          </a:p>
        </p:txBody>
      </p:sp>
      <p:pic>
        <p:nvPicPr>
          <p:cNvPr id="4" name="内容占位符 3">
            <a:extLst>
              <a:ext uri="{FF2B5EF4-FFF2-40B4-BE49-F238E27FC236}">
                <a16:creationId xmlns:a16="http://schemas.microsoft.com/office/drawing/2014/main" id="{46EAE654-8EB0-4B21-8566-7A7D72DC8844}"/>
              </a:ext>
            </a:extLst>
          </p:cNvPr>
          <p:cNvPicPr>
            <a:picLocks noGrp="1" noChangeAspect="1"/>
          </p:cNvPicPr>
          <p:nvPr>
            <p:ph idx="1"/>
          </p:nvPr>
        </p:nvPicPr>
        <p:blipFill>
          <a:blip r:embed="rId3"/>
          <a:stretch>
            <a:fillRect/>
          </a:stretch>
        </p:blipFill>
        <p:spPr>
          <a:xfrm>
            <a:off x="838200" y="2443932"/>
            <a:ext cx="10515600" cy="3114724"/>
          </a:xfrm>
          <a:prstGeom prst="rect">
            <a:avLst/>
          </a:prstGeom>
        </p:spPr>
      </p:pic>
      <p:pic>
        <p:nvPicPr>
          <p:cNvPr id="5" name="图片 4">
            <a:extLst>
              <a:ext uri="{FF2B5EF4-FFF2-40B4-BE49-F238E27FC236}">
                <a16:creationId xmlns:a16="http://schemas.microsoft.com/office/drawing/2014/main" id="{F3A2E9AA-4D77-4F3A-9DF3-8B818D3DD287}"/>
              </a:ext>
            </a:extLst>
          </p:cNvPr>
          <p:cNvPicPr>
            <a:picLocks noChangeAspect="1"/>
          </p:cNvPicPr>
          <p:nvPr/>
        </p:nvPicPr>
        <p:blipFill>
          <a:blip r:embed="rId4"/>
          <a:stretch>
            <a:fillRect/>
          </a:stretch>
        </p:blipFill>
        <p:spPr>
          <a:xfrm>
            <a:off x="7723822" y="109537"/>
            <a:ext cx="3533775" cy="2981325"/>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4D2D0D5-1739-4ABD-98A0-2DE946E59C85}"/>
                  </a:ext>
                </a:extLst>
              </p:cNvPr>
              <p:cNvSpPr/>
              <p:nvPr/>
            </p:nvSpPr>
            <p:spPr>
              <a:xfrm>
                <a:off x="754380" y="5795009"/>
                <a:ext cx="11098530" cy="523220"/>
              </a:xfrm>
              <a:prstGeom prst="rect">
                <a:avLst/>
              </a:prstGeom>
            </p:spPr>
            <p:txBody>
              <a:bodyPr wrap="square">
                <a:spAutoFit/>
              </a:bodyPr>
              <a:lstStyle/>
              <a:p>
                <a:r>
                  <a:rPr lang="zh-CN" altLang="en-US" sz="2800" dirty="0"/>
                  <a:t>The value function </a:t>
                </a:r>
                <a14:m>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𝑣</m:t>
                        </m:r>
                      </m:e>
                      <m:sub>
                        <m:r>
                          <a:rPr lang="en-US" altLang="zh-CN" sz="2800" b="0" i="1" dirty="0" smtClean="0">
                            <a:latin typeface="Cambria Math" panose="02040503050406030204" pitchFamily="18" charset="0"/>
                          </a:rPr>
                          <m:t>𝜋</m:t>
                        </m:r>
                      </m:sub>
                    </m:sSub>
                  </m:oMath>
                </a14:m>
                <a:r>
                  <a:rPr lang="zh-CN" altLang="en-US" sz="2800" dirty="0"/>
                  <a:t> is the unique solution to its Bellman equation.</a:t>
                </a:r>
              </a:p>
            </p:txBody>
          </p:sp>
        </mc:Choice>
        <mc:Fallback xmlns="">
          <p:sp>
            <p:nvSpPr>
              <p:cNvPr id="6" name="矩形 5">
                <a:extLst>
                  <a:ext uri="{FF2B5EF4-FFF2-40B4-BE49-F238E27FC236}">
                    <a16:creationId xmlns:a16="http://schemas.microsoft.com/office/drawing/2014/main" id="{C4D2D0D5-1739-4ABD-98A0-2DE946E59C85}"/>
                  </a:ext>
                </a:extLst>
              </p:cNvPr>
              <p:cNvSpPr>
                <a:spLocks noRot="1" noChangeAspect="1" noMove="1" noResize="1" noEditPoints="1" noAdjustHandles="1" noChangeArrowheads="1" noChangeShapeType="1" noTextEdit="1"/>
              </p:cNvSpPr>
              <p:nvPr/>
            </p:nvSpPr>
            <p:spPr>
              <a:xfrm>
                <a:off x="754380" y="5795009"/>
                <a:ext cx="11098530" cy="523220"/>
              </a:xfrm>
              <a:prstGeom prst="rect">
                <a:avLst/>
              </a:prstGeom>
              <a:blipFill>
                <a:blip r:embed="rId5"/>
                <a:stretch>
                  <a:fillRect l="-1154" t="-12941" b="-32941"/>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id="{8A778D6D-B10A-48C2-BEBB-B3B6EFD4381F}"/>
              </a:ext>
            </a:extLst>
          </p:cNvPr>
          <p:cNvSpPr/>
          <p:nvPr/>
        </p:nvSpPr>
        <p:spPr>
          <a:xfrm>
            <a:off x="5727700" y="4635500"/>
            <a:ext cx="533400" cy="584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A7EB5EE0-1CB6-489E-9A10-DE09B79A9BDB}"/>
              </a:ext>
            </a:extLst>
          </p:cNvPr>
          <p:cNvSpPr/>
          <p:nvPr/>
        </p:nvSpPr>
        <p:spPr>
          <a:xfrm>
            <a:off x="6718300" y="4470400"/>
            <a:ext cx="1005522" cy="838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7884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EEDCA0-4E4D-4064-A74A-1ADFBDE66D40}"/>
              </a:ext>
            </a:extLst>
          </p:cNvPr>
          <p:cNvPicPr>
            <a:picLocks noChangeAspect="1"/>
          </p:cNvPicPr>
          <p:nvPr/>
        </p:nvPicPr>
        <p:blipFill>
          <a:blip r:embed="rId3"/>
          <a:stretch>
            <a:fillRect/>
          </a:stretch>
        </p:blipFill>
        <p:spPr>
          <a:xfrm>
            <a:off x="2140267" y="606666"/>
            <a:ext cx="9648825" cy="600075"/>
          </a:xfrm>
          <a:prstGeom prst="rect">
            <a:avLst/>
          </a:prstGeom>
        </p:spPr>
      </p:pic>
      <p:sp>
        <p:nvSpPr>
          <p:cNvPr id="8" name="内容占位符 7">
            <a:extLst>
              <a:ext uri="{FF2B5EF4-FFF2-40B4-BE49-F238E27FC236}">
                <a16:creationId xmlns:a16="http://schemas.microsoft.com/office/drawing/2014/main" id="{2C6A724B-0B50-47E8-AFE8-F775A6617124}"/>
              </a:ext>
            </a:extLst>
          </p:cNvPr>
          <p:cNvSpPr>
            <a:spLocks noGrp="1"/>
          </p:cNvSpPr>
          <p:nvPr>
            <p:ph idx="1"/>
          </p:nvPr>
        </p:nvSpPr>
        <p:spPr>
          <a:xfrm>
            <a:off x="838200" y="342900"/>
            <a:ext cx="10515600" cy="5834063"/>
          </a:xfrm>
        </p:spPr>
        <p:txBody>
          <a:bodyPr/>
          <a:lstStyle/>
          <a:p>
            <a:r>
              <a:rPr lang="en-US" altLang="zh-CN" dirty="0"/>
              <a:t>N-step</a:t>
            </a:r>
            <a:r>
              <a:rPr lang="zh-CN" altLang="en-US" dirty="0"/>
              <a:t> </a:t>
            </a:r>
            <a:r>
              <a:rPr lang="en-US" altLang="zh-CN" dirty="0"/>
              <a:t>return</a:t>
            </a:r>
          </a:p>
          <a:p>
            <a:endParaRPr lang="en-US" altLang="zh-CN" dirty="0"/>
          </a:p>
          <a:p>
            <a:r>
              <a:rPr lang="en-US" altLang="zh-CN" dirty="0"/>
              <a:t>N-step TD error:</a:t>
            </a:r>
          </a:p>
        </p:txBody>
      </p:sp>
      <p:pic>
        <p:nvPicPr>
          <p:cNvPr id="4" name="图片 3">
            <a:extLst>
              <a:ext uri="{FF2B5EF4-FFF2-40B4-BE49-F238E27FC236}">
                <a16:creationId xmlns:a16="http://schemas.microsoft.com/office/drawing/2014/main" id="{7B935033-68D5-4798-85EF-6A0DA1062B7A}"/>
              </a:ext>
            </a:extLst>
          </p:cNvPr>
          <p:cNvPicPr>
            <a:picLocks noChangeAspect="1"/>
          </p:cNvPicPr>
          <p:nvPr/>
        </p:nvPicPr>
        <p:blipFill>
          <a:blip r:embed="rId4"/>
          <a:stretch>
            <a:fillRect/>
          </a:stretch>
        </p:blipFill>
        <p:spPr>
          <a:xfrm>
            <a:off x="1862498" y="1990093"/>
            <a:ext cx="8467003" cy="4776467"/>
          </a:xfrm>
          <a:prstGeom prst="rect">
            <a:avLst/>
          </a:prstGeom>
        </p:spPr>
      </p:pic>
      <p:pic>
        <p:nvPicPr>
          <p:cNvPr id="6" name="图片 5">
            <a:extLst>
              <a:ext uri="{FF2B5EF4-FFF2-40B4-BE49-F238E27FC236}">
                <a16:creationId xmlns:a16="http://schemas.microsoft.com/office/drawing/2014/main" id="{963ECB99-0372-4D1D-A07D-C684B7E58ECD}"/>
              </a:ext>
            </a:extLst>
          </p:cNvPr>
          <p:cNvPicPr>
            <a:picLocks noChangeAspect="1"/>
          </p:cNvPicPr>
          <p:nvPr/>
        </p:nvPicPr>
        <p:blipFill>
          <a:blip r:embed="rId5"/>
          <a:stretch>
            <a:fillRect/>
          </a:stretch>
        </p:blipFill>
        <p:spPr>
          <a:xfrm>
            <a:off x="4011929" y="1298379"/>
            <a:ext cx="2952750" cy="600075"/>
          </a:xfrm>
          <a:prstGeom prst="rect">
            <a:avLst/>
          </a:prstGeom>
        </p:spPr>
      </p:pic>
      <p:sp>
        <p:nvSpPr>
          <p:cNvPr id="7" name="文本框 6">
            <a:extLst>
              <a:ext uri="{FF2B5EF4-FFF2-40B4-BE49-F238E27FC236}">
                <a16:creationId xmlns:a16="http://schemas.microsoft.com/office/drawing/2014/main" id="{ED71CC94-2F9D-4F14-A86D-911988586109}"/>
              </a:ext>
            </a:extLst>
          </p:cNvPr>
          <p:cNvSpPr txBox="1"/>
          <p:nvPr/>
        </p:nvSpPr>
        <p:spPr>
          <a:xfrm>
            <a:off x="10783772" y="180459"/>
            <a:ext cx="1140056" cy="369332"/>
          </a:xfrm>
          <a:prstGeom prst="rect">
            <a:avLst/>
          </a:prstGeom>
          <a:noFill/>
        </p:spPr>
        <p:txBody>
          <a:bodyPr wrap="none" rtlCol="0">
            <a:spAutoFit/>
          </a:bodyPr>
          <a:lstStyle/>
          <a:p>
            <a:r>
              <a:rPr lang="en-US" altLang="zh-CN" dirty="0"/>
              <a:t>on-policy</a:t>
            </a:r>
            <a:endParaRPr lang="zh-CN" altLang="en-US" dirty="0"/>
          </a:p>
        </p:txBody>
      </p:sp>
    </p:spTree>
    <p:extLst>
      <p:ext uri="{BB962C8B-B14F-4D97-AF65-F5344CB8AC3E}">
        <p14:creationId xmlns:p14="http://schemas.microsoft.com/office/powerpoint/2010/main" val="76678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DF62A-575D-4CC6-8270-25C96E839BDB}"/>
              </a:ext>
            </a:extLst>
          </p:cNvPr>
          <p:cNvSpPr>
            <a:spLocks noGrp="1"/>
          </p:cNvSpPr>
          <p:nvPr>
            <p:ph type="title"/>
          </p:nvPr>
        </p:nvSpPr>
        <p:spPr>
          <a:xfrm>
            <a:off x="838200" y="365125"/>
            <a:ext cx="10866120" cy="1325563"/>
          </a:xfrm>
        </p:spPr>
        <p:txBody>
          <a:bodyPr>
            <a:normAutofit/>
          </a:bodyPr>
          <a:lstStyle/>
          <a:p>
            <a:r>
              <a:rPr lang="en-US" altLang="zh-CN" dirty="0"/>
              <a:t>C11 Off-policy Methods with Approximation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B3369C2-8067-4975-8307-1BFFEBC5609B}"/>
                  </a:ext>
                </a:extLst>
              </p:cNvPr>
              <p:cNvSpPr>
                <a:spLocks noGrp="1"/>
              </p:cNvSpPr>
              <p:nvPr>
                <p:ph idx="1"/>
              </p:nvPr>
            </p:nvSpPr>
            <p:spPr/>
            <p:txBody>
              <a:bodyPr/>
              <a:lstStyle/>
              <a:p>
                <a:r>
                  <a:rPr lang="en-US" altLang="zh-CN" dirty="0"/>
                  <a:t>Treat the off -policy case with function approximation</a:t>
                </a:r>
              </a:p>
              <a:p>
                <a:r>
                  <a:rPr lang="en-US" altLang="zh-CN" dirty="0"/>
                  <a:t>Convergence</a:t>
                </a:r>
              </a:p>
              <a:p>
                <a:r>
                  <a:rPr lang="en-US" altLang="zh-CN" dirty="0"/>
                  <a:t> learn a value function for a target policy </a:t>
                </a:r>
                <a14:m>
                  <m:oMath xmlns:m="http://schemas.openxmlformats.org/officeDocument/2006/math">
                    <m:r>
                      <a:rPr lang="en-US" altLang="zh-CN" b="0" i="1" dirty="0" smtClean="0">
                        <a:latin typeface="Cambria Math" panose="02040503050406030204" pitchFamily="18" charset="0"/>
                      </a:rPr>
                      <m:t>𝜋</m:t>
                    </m:r>
                  </m:oMath>
                </a14:m>
                <a:r>
                  <a:rPr lang="en-US" altLang="zh-CN" dirty="0"/>
                  <a:t>, given data due to a different behavior policy </a:t>
                </a:r>
                <a14:m>
                  <m:oMath xmlns:m="http://schemas.openxmlformats.org/officeDocument/2006/math">
                    <m:r>
                      <a:rPr lang="en-US" altLang="zh-CN" i="1" dirty="0" smtClean="0">
                        <a:latin typeface="Cambria Math" panose="02040503050406030204" pitchFamily="18" charset="0"/>
                      </a:rPr>
                      <m:t>𝑏</m:t>
                    </m:r>
                  </m:oMath>
                </a14:m>
                <a:r>
                  <a:rPr lang="en-US" altLang="zh-CN" dirty="0"/>
                  <a:t>. </a:t>
                </a:r>
              </a:p>
              <a:p>
                <a:endParaRPr lang="en-US" altLang="zh-CN" dirty="0"/>
              </a:p>
              <a:p>
                <a:r>
                  <a:rPr lang="en-US" altLang="zh-CN" dirty="0"/>
                  <a:t>Semi-gradient Methods . </a:t>
                </a:r>
                <a:r>
                  <a:rPr lang="en-US" altLang="zh-CN" dirty="0">
                    <a:solidFill>
                      <a:srgbClr val="FF0000"/>
                    </a:solidFill>
                  </a:rPr>
                  <a:t>Divergence</a:t>
                </a:r>
              </a:p>
              <a:p>
                <a:r>
                  <a:rPr lang="en-US" altLang="zh-CN" dirty="0"/>
                  <a:t>Gradient Descent in the Bellman Error . </a:t>
                </a:r>
                <a:r>
                  <a:rPr lang="en-US" altLang="zh-CN" dirty="0">
                    <a:solidFill>
                      <a:srgbClr val="FF0000"/>
                    </a:solidFill>
                  </a:rPr>
                  <a:t>NOT Learnable</a:t>
                </a:r>
              </a:p>
              <a:p>
                <a:r>
                  <a:rPr lang="en-US" altLang="zh-CN" dirty="0"/>
                  <a:t>Gradient-TD Methods, using </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𝑃𝐵𝐸</m:t>
                        </m:r>
                      </m:e>
                    </m:acc>
                  </m:oMath>
                </a14:m>
                <a:endParaRPr lang="en-US" altLang="zh-CN" dirty="0"/>
              </a:p>
              <a:p>
                <a:endParaRPr lang="en-US" altLang="zh-CN" b="0" dirty="0"/>
              </a:p>
              <a:p>
                <a:endParaRPr lang="zh-CN" altLang="en-US" dirty="0"/>
              </a:p>
            </p:txBody>
          </p:sp>
        </mc:Choice>
        <mc:Fallback xmlns="">
          <p:sp>
            <p:nvSpPr>
              <p:cNvPr id="3" name="内容占位符 2">
                <a:extLst>
                  <a:ext uri="{FF2B5EF4-FFF2-40B4-BE49-F238E27FC236}">
                    <a16:creationId xmlns:a16="http://schemas.microsoft.com/office/drawing/2014/main" id="{0B3369C2-8067-4975-8307-1BFFEBC5609B}"/>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999BFB59-ADDD-4382-8888-82378101595B}"/>
              </a:ext>
            </a:extLst>
          </p:cNvPr>
          <p:cNvSpPr txBox="1"/>
          <p:nvPr/>
        </p:nvSpPr>
        <p:spPr>
          <a:xfrm>
            <a:off x="10783772" y="180459"/>
            <a:ext cx="1148071" cy="369332"/>
          </a:xfrm>
          <a:prstGeom prst="rect">
            <a:avLst/>
          </a:prstGeom>
          <a:noFill/>
        </p:spPr>
        <p:txBody>
          <a:bodyPr wrap="none" rtlCol="0">
            <a:spAutoFit/>
          </a:bodyPr>
          <a:lstStyle/>
          <a:p>
            <a:r>
              <a:rPr lang="en-US" altLang="zh-CN" dirty="0"/>
              <a:t>off-policy</a:t>
            </a:r>
            <a:endParaRPr lang="zh-CN" altLang="en-US" dirty="0"/>
          </a:p>
        </p:txBody>
      </p:sp>
    </p:spTree>
    <p:extLst>
      <p:ext uri="{BB962C8B-B14F-4D97-AF65-F5344CB8AC3E}">
        <p14:creationId xmlns:p14="http://schemas.microsoft.com/office/powerpoint/2010/main" val="35473188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7361D-D90A-4310-99E8-F507AE2946B4}"/>
              </a:ext>
            </a:extLst>
          </p:cNvPr>
          <p:cNvSpPr>
            <a:spLocks noGrp="1"/>
          </p:cNvSpPr>
          <p:nvPr>
            <p:ph type="title"/>
          </p:nvPr>
        </p:nvSpPr>
        <p:spPr/>
        <p:txBody>
          <a:bodyPr/>
          <a:lstStyle/>
          <a:p>
            <a:r>
              <a:rPr lang="en-US" altLang="zh-CN" dirty="0"/>
              <a:t>The challenge of off-policy learning can be divided into two parts</a:t>
            </a:r>
            <a:endParaRPr lang="zh-CN" altLang="en-US" dirty="0"/>
          </a:p>
        </p:txBody>
      </p:sp>
      <p:graphicFrame>
        <p:nvGraphicFramePr>
          <p:cNvPr id="4" name="内容占位符 3">
            <a:extLst>
              <a:ext uri="{FF2B5EF4-FFF2-40B4-BE49-F238E27FC236}">
                <a16:creationId xmlns:a16="http://schemas.microsoft.com/office/drawing/2014/main" id="{CE8336E0-2A8D-4391-AF65-C84CB3C528E3}"/>
              </a:ext>
            </a:extLst>
          </p:cNvPr>
          <p:cNvGraphicFramePr>
            <a:graphicFrameLocks noGrp="1"/>
          </p:cNvGraphicFramePr>
          <p:nvPr>
            <p:ph idx="1"/>
            <p:extLst>
              <p:ext uri="{D42A27DB-BD31-4B8C-83A1-F6EECF244321}">
                <p14:modId xmlns:p14="http://schemas.microsoft.com/office/powerpoint/2010/main" val="1365725078"/>
              </p:ext>
            </p:extLst>
          </p:nvPr>
        </p:nvGraphicFramePr>
        <p:xfrm>
          <a:off x="838200" y="1825624"/>
          <a:ext cx="9766299" cy="3775074"/>
        </p:xfrm>
        <a:graphic>
          <a:graphicData uri="http://schemas.openxmlformats.org/drawingml/2006/table">
            <a:tbl>
              <a:tblPr firstRow="1" bandRow="1">
                <a:tableStyleId>{5C22544A-7EE6-4342-B048-85BDC9FD1C3A}</a:tableStyleId>
              </a:tblPr>
              <a:tblGrid>
                <a:gridCol w="3255433">
                  <a:extLst>
                    <a:ext uri="{9D8B030D-6E8A-4147-A177-3AD203B41FA5}">
                      <a16:colId xmlns:a16="http://schemas.microsoft.com/office/drawing/2014/main" val="925554031"/>
                    </a:ext>
                  </a:extLst>
                </a:gridCol>
                <a:gridCol w="3255433">
                  <a:extLst>
                    <a:ext uri="{9D8B030D-6E8A-4147-A177-3AD203B41FA5}">
                      <a16:colId xmlns:a16="http://schemas.microsoft.com/office/drawing/2014/main" val="3888522355"/>
                    </a:ext>
                  </a:extLst>
                </a:gridCol>
                <a:gridCol w="3255433">
                  <a:extLst>
                    <a:ext uri="{9D8B030D-6E8A-4147-A177-3AD203B41FA5}">
                      <a16:colId xmlns:a16="http://schemas.microsoft.com/office/drawing/2014/main" val="1070472623"/>
                    </a:ext>
                  </a:extLst>
                </a:gridCol>
              </a:tblGrid>
              <a:tr h="1258358">
                <a:tc>
                  <a:txBody>
                    <a:bodyPr/>
                    <a:lstStyle/>
                    <a:p>
                      <a:endParaRPr lang="zh-CN" altLang="en-US" dirty="0"/>
                    </a:p>
                  </a:txBody>
                  <a:tcPr/>
                </a:tc>
                <a:tc>
                  <a:txBody>
                    <a:bodyPr/>
                    <a:lstStyle/>
                    <a:p>
                      <a:r>
                        <a:rPr lang="en-US" altLang="zh-CN" dirty="0"/>
                        <a:t> the target of the update </a:t>
                      </a:r>
                      <a:endParaRPr lang="zh-CN" altLang="en-US" dirty="0"/>
                    </a:p>
                  </a:txBody>
                  <a:tcPr/>
                </a:tc>
                <a:tc>
                  <a:txBody>
                    <a:bodyPr/>
                    <a:lstStyle/>
                    <a:p>
                      <a:r>
                        <a:rPr lang="en-US" altLang="zh-CN" dirty="0"/>
                        <a:t> distribution of the updates</a:t>
                      </a:r>
                      <a:endParaRPr lang="zh-CN" altLang="en-US" dirty="0"/>
                    </a:p>
                  </a:txBody>
                  <a:tcPr/>
                </a:tc>
                <a:extLst>
                  <a:ext uri="{0D108BD9-81ED-4DB2-BD59-A6C34878D82A}">
                    <a16:rowId xmlns:a16="http://schemas.microsoft.com/office/drawing/2014/main" val="2838493352"/>
                  </a:ext>
                </a:extLst>
              </a:tr>
              <a:tr h="1258358">
                <a:tc>
                  <a:txBody>
                    <a:bodyPr/>
                    <a:lstStyle/>
                    <a:p>
                      <a:r>
                        <a:rPr lang="en-US" altLang="zh-CN" dirty="0"/>
                        <a:t> tabular case </a:t>
                      </a:r>
                      <a:endParaRPr lang="zh-CN" altLang="en-US" dirty="0"/>
                    </a:p>
                  </a:txBody>
                  <a:tcPr/>
                </a:tc>
                <a:tc>
                  <a:txBody>
                    <a:bodyPr/>
                    <a:lstStyle/>
                    <a:p>
                      <a:r>
                        <a:rPr lang="en-US" altLang="zh-CN" dirty="0"/>
                        <a:t> importance sampling </a:t>
                      </a:r>
                      <a:endParaRPr lang="zh-CN" altLang="en-US" dirty="0"/>
                    </a:p>
                  </a:txBody>
                  <a:tcPr/>
                </a:tc>
                <a:tc>
                  <a:txBody>
                    <a:bodyPr/>
                    <a:lstStyle/>
                    <a:p>
                      <a:r>
                        <a:rPr lang="en-US" altLang="zh-CN" dirty="0"/>
                        <a:t>semi-gradient methods</a:t>
                      </a:r>
                      <a:endParaRPr lang="zh-CN" altLang="en-US" dirty="0"/>
                    </a:p>
                  </a:txBody>
                  <a:tcPr/>
                </a:tc>
                <a:extLst>
                  <a:ext uri="{0D108BD9-81ED-4DB2-BD59-A6C34878D82A}">
                    <a16:rowId xmlns:a16="http://schemas.microsoft.com/office/drawing/2014/main" val="1089437932"/>
                  </a:ext>
                </a:extLst>
              </a:tr>
              <a:tr h="1258358">
                <a:tc>
                  <a:txBody>
                    <a:bodyPr/>
                    <a:lstStyle/>
                    <a:p>
                      <a:r>
                        <a:rPr lang="en-US" altLang="zh-CN" dirty="0"/>
                        <a:t>function approximation</a:t>
                      </a:r>
                      <a:endParaRPr lang="zh-CN" altLang="en-US" dirty="0"/>
                    </a:p>
                  </a:txBody>
                  <a:tcPr/>
                </a:tc>
                <a:tc>
                  <a:txBody>
                    <a:bodyPr/>
                    <a:lstStyle/>
                    <a:p>
                      <a:r>
                        <a:rPr lang="en-US" altLang="zh-CN" dirty="0"/>
                        <a:t> importance sampling </a:t>
                      </a:r>
                      <a:endParaRPr lang="zh-CN" altLang="en-US" dirty="0"/>
                    </a:p>
                  </a:txBody>
                  <a:tcPr/>
                </a:tc>
                <a:tc>
                  <a:txBody>
                    <a:bodyPr/>
                    <a:lstStyle/>
                    <a:p>
                      <a:r>
                        <a:rPr lang="zh-CN" altLang="en-US" dirty="0"/>
                        <a:t>？？</a:t>
                      </a:r>
                    </a:p>
                  </a:txBody>
                  <a:tcPr/>
                </a:tc>
                <a:extLst>
                  <a:ext uri="{0D108BD9-81ED-4DB2-BD59-A6C34878D82A}">
                    <a16:rowId xmlns:a16="http://schemas.microsoft.com/office/drawing/2014/main" val="3374211606"/>
                  </a:ext>
                </a:extLst>
              </a:tr>
            </a:tbl>
          </a:graphicData>
        </a:graphic>
      </p:graphicFrame>
    </p:spTree>
    <p:extLst>
      <p:ext uri="{BB962C8B-B14F-4D97-AF65-F5344CB8AC3E}">
        <p14:creationId xmlns:p14="http://schemas.microsoft.com/office/powerpoint/2010/main" val="31205808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BDF670-2C96-4EA8-9F5E-3CCF5C9BFFDF}"/>
              </a:ext>
            </a:extLst>
          </p:cNvPr>
          <p:cNvSpPr>
            <a:spLocks noGrp="1"/>
          </p:cNvSpPr>
          <p:nvPr>
            <p:ph type="title"/>
          </p:nvPr>
        </p:nvSpPr>
        <p:spPr/>
        <p:txBody>
          <a:bodyPr/>
          <a:lstStyle/>
          <a:p>
            <a:r>
              <a:rPr lang="en-US" altLang="zh-CN" dirty="0"/>
              <a:t>Semi-gradient Methods</a:t>
            </a:r>
            <a:endParaRPr lang="zh-CN" altLang="en-US" dirty="0"/>
          </a:p>
        </p:txBody>
      </p:sp>
      <p:sp>
        <p:nvSpPr>
          <p:cNvPr id="3" name="内容占位符 2">
            <a:extLst>
              <a:ext uri="{FF2B5EF4-FFF2-40B4-BE49-F238E27FC236}">
                <a16:creationId xmlns:a16="http://schemas.microsoft.com/office/drawing/2014/main" id="{70E59329-4E54-4CA6-A820-7CC7432B94C5}"/>
              </a:ext>
            </a:extLst>
          </p:cNvPr>
          <p:cNvSpPr>
            <a:spLocks noGrp="1"/>
          </p:cNvSpPr>
          <p:nvPr>
            <p:ph idx="1"/>
          </p:nvPr>
        </p:nvSpPr>
        <p:spPr/>
        <p:txBody>
          <a:bodyPr/>
          <a:lstStyle/>
          <a:p>
            <a:r>
              <a:rPr lang="en-US" altLang="zh-CN" dirty="0"/>
              <a:t>These methods address the first part of the challenge of off-policy learning (</a:t>
            </a:r>
            <a:r>
              <a:rPr lang="en-US" altLang="zh-CN" b="1" dirty="0"/>
              <a:t>changing the update targets</a:t>
            </a:r>
            <a:r>
              <a:rPr lang="en-US" altLang="zh-CN" dirty="0"/>
              <a:t>) but </a:t>
            </a:r>
            <a:r>
              <a:rPr lang="en-US" altLang="zh-CN" b="1" dirty="0"/>
              <a:t>not</a:t>
            </a:r>
            <a:r>
              <a:rPr lang="en-US" altLang="zh-CN" dirty="0"/>
              <a:t> the second part (</a:t>
            </a:r>
            <a:r>
              <a:rPr lang="en-US" altLang="zh-CN" b="1" dirty="0"/>
              <a:t>changing the update distribution). </a:t>
            </a:r>
          </a:p>
          <a:p>
            <a:r>
              <a:rPr lang="en-US" altLang="zh-CN" dirty="0"/>
              <a:t> diverge in some cases</a:t>
            </a:r>
          </a:p>
          <a:p>
            <a:r>
              <a:rPr lang="en-US" altLang="zh-CN" dirty="0"/>
              <a:t>these methods are guaranteed stable and asymptotically unbiased for the tabular case</a:t>
            </a:r>
          </a:p>
          <a:p>
            <a:r>
              <a:rPr lang="en-US" altLang="zh-CN" dirty="0"/>
              <a:t>So it may still be possible to combine them with feature selection methods in such a way that the combined system could be assured stable. In any event, these methods are simple and thus </a:t>
            </a:r>
            <a:r>
              <a:rPr lang="en-US" altLang="zh-CN" b="1" dirty="0"/>
              <a:t>a good place to start</a:t>
            </a:r>
            <a:r>
              <a:rPr lang="en-US" altLang="zh-CN" dirty="0"/>
              <a:t>.</a:t>
            </a:r>
            <a:endParaRPr lang="zh-CN" altLang="en-US" dirty="0"/>
          </a:p>
        </p:txBody>
      </p:sp>
    </p:spTree>
    <p:extLst>
      <p:ext uri="{BB962C8B-B14F-4D97-AF65-F5344CB8AC3E}">
        <p14:creationId xmlns:p14="http://schemas.microsoft.com/office/powerpoint/2010/main" val="16714134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4149B-B388-407A-A2E2-2BA783C52B69}"/>
              </a:ext>
            </a:extLst>
          </p:cNvPr>
          <p:cNvSpPr>
            <a:spLocks noGrp="1"/>
          </p:cNvSpPr>
          <p:nvPr>
            <p:ph type="title"/>
          </p:nvPr>
        </p:nvSpPr>
        <p:spPr/>
        <p:txBody>
          <a:bodyPr/>
          <a:lstStyle/>
          <a:p>
            <a:r>
              <a:rPr lang="en-US" altLang="zh-CN" dirty="0"/>
              <a:t>convert tabular off-policy algorithms to semi-gradient form</a:t>
            </a:r>
            <a:endParaRPr lang="zh-CN" altLang="en-US" dirty="0"/>
          </a:p>
        </p:txBody>
      </p:sp>
      <p:sp>
        <p:nvSpPr>
          <p:cNvPr id="4" name="内容占位符 3">
            <a:extLst>
              <a:ext uri="{FF2B5EF4-FFF2-40B4-BE49-F238E27FC236}">
                <a16:creationId xmlns:a16="http://schemas.microsoft.com/office/drawing/2014/main" id="{46E56054-DA29-455B-BC40-958F7C9AAA8C}"/>
              </a:ext>
            </a:extLst>
          </p:cNvPr>
          <p:cNvSpPr>
            <a:spLocks noGrp="1"/>
          </p:cNvSpPr>
          <p:nvPr>
            <p:ph sz="half" idx="1"/>
          </p:nvPr>
        </p:nvSpPr>
        <p:spPr/>
        <p:txBody>
          <a:bodyPr/>
          <a:lstStyle/>
          <a:p>
            <a:r>
              <a:rPr lang="en-US" altLang="zh-CN" dirty="0"/>
              <a:t>the update to an array (V or Q)</a:t>
            </a:r>
          </a:p>
          <a:p>
            <a:endParaRPr lang="zh-CN" altLang="en-US" dirty="0"/>
          </a:p>
        </p:txBody>
      </p:sp>
      <p:sp>
        <p:nvSpPr>
          <p:cNvPr id="5" name="内容占位符 4">
            <a:extLst>
              <a:ext uri="{FF2B5EF4-FFF2-40B4-BE49-F238E27FC236}">
                <a16:creationId xmlns:a16="http://schemas.microsoft.com/office/drawing/2014/main" id="{990DF982-9E97-48BF-86EC-493F96986DC0}"/>
              </a:ext>
            </a:extLst>
          </p:cNvPr>
          <p:cNvSpPr>
            <a:spLocks noGrp="1"/>
          </p:cNvSpPr>
          <p:nvPr>
            <p:ph sz="half" idx="2"/>
          </p:nvPr>
        </p:nvSpPr>
        <p:spPr/>
        <p:txBody>
          <a:bodyPr/>
          <a:lstStyle/>
          <a:p>
            <a:r>
              <a:rPr lang="en-US" altLang="zh-CN" dirty="0"/>
              <a:t>update to a weight vector (w)</a:t>
            </a:r>
            <a:endParaRPr lang="zh-CN" altLang="en-US" dirty="0"/>
          </a:p>
        </p:txBody>
      </p:sp>
      <p:pic>
        <p:nvPicPr>
          <p:cNvPr id="6" name="图片 5">
            <a:extLst>
              <a:ext uri="{FF2B5EF4-FFF2-40B4-BE49-F238E27FC236}">
                <a16:creationId xmlns:a16="http://schemas.microsoft.com/office/drawing/2014/main" id="{C59FD6B3-2B2C-4794-96E4-63AFF462D5D9}"/>
              </a:ext>
            </a:extLst>
          </p:cNvPr>
          <p:cNvPicPr>
            <a:picLocks noChangeAspect="1"/>
          </p:cNvPicPr>
          <p:nvPr/>
        </p:nvPicPr>
        <p:blipFill>
          <a:blip r:embed="rId3"/>
          <a:stretch>
            <a:fillRect/>
          </a:stretch>
        </p:blipFill>
        <p:spPr>
          <a:xfrm>
            <a:off x="4484687" y="2559050"/>
            <a:ext cx="2867025" cy="857250"/>
          </a:xfrm>
          <a:prstGeom prst="rect">
            <a:avLst/>
          </a:prstGeom>
        </p:spPr>
      </p:pic>
      <p:pic>
        <p:nvPicPr>
          <p:cNvPr id="7" name="图片 6">
            <a:extLst>
              <a:ext uri="{FF2B5EF4-FFF2-40B4-BE49-F238E27FC236}">
                <a16:creationId xmlns:a16="http://schemas.microsoft.com/office/drawing/2014/main" id="{898E1594-17F8-4B54-9ED6-8D266FA32B72}"/>
              </a:ext>
            </a:extLst>
          </p:cNvPr>
          <p:cNvPicPr>
            <a:picLocks noChangeAspect="1"/>
          </p:cNvPicPr>
          <p:nvPr/>
        </p:nvPicPr>
        <p:blipFill>
          <a:blip r:embed="rId4"/>
          <a:stretch>
            <a:fillRect/>
          </a:stretch>
        </p:blipFill>
        <p:spPr>
          <a:xfrm>
            <a:off x="4033838" y="3368675"/>
            <a:ext cx="4124325" cy="781050"/>
          </a:xfrm>
          <a:prstGeom prst="rect">
            <a:avLst/>
          </a:prstGeom>
        </p:spPr>
      </p:pic>
      <p:pic>
        <p:nvPicPr>
          <p:cNvPr id="8" name="图片 7">
            <a:extLst>
              <a:ext uri="{FF2B5EF4-FFF2-40B4-BE49-F238E27FC236}">
                <a16:creationId xmlns:a16="http://schemas.microsoft.com/office/drawing/2014/main" id="{790499B2-FEDF-41C4-B406-073B2FF773EF}"/>
              </a:ext>
            </a:extLst>
          </p:cNvPr>
          <p:cNvPicPr>
            <a:picLocks noChangeAspect="1"/>
          </p:cNvPicPr>
          <p:nvPr/>
        </p:nvPicPr>
        <p:blipFill>
          <a:blip r:embed="rId5"/>
          <a:stretch>
            <a:fillRect/>
          </a:stretch>
        </p:blipFill>
        <p:spPr>
          <a:xfrm>
            <a:off x="3514725" y="4443413"/>
            <a:ext cx="5314950" cy="1733550"/>
          </a:xfrm>
          <a:prstGeom prst="rect">
            <a:avLst/>
          </a:prstGeom>
        </p:spPr>
      </p:pic>
      <p:sp>
        <p:nvSpPr>
          <p:cNvPr id="9" name="矩形: 圆角 8">
            <a:extLst>
              <a:ext uri="{FF2B5EF4-FFF2-40B4-BE49-F238E27FC236}">
                <a16:creationId xmlns:a16="http://schemas.microsoft.com/office/drawing/2014/main" id="{E4AE3F86-3BBF-4D17-8261-2527C33B96EA}"/>
              </a:ext>
            </a:extLst>
          </p:cNvPr>
          <p:cNvSpPr/>
          <p:nvPr/>
        </p:nvSpPr>
        <p:spPr>
          <a:xfrm>
            <a:off x="2794000" y="3263900"/>
            <a:ext cx="6350000" cy="10207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061888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D7B993-9FA3-4F84-A562-4F4ED33CDBA9}"/>
              </a:ext>
            </a:extLst>
          </p:cNvPr>
          <p:cNvSpPr>
            <a:spLocks noGrp="1"/>
          </p:cNvSpPr>
          <p:nvPr>
            <p:ph type="title"/>
          </p:nvPr>
        </p:nvSpPr>
        <p:spPr/>
        <p:txBody>
          <a:bodyPr/>
          <a:lstStyle/>
          <a:p>
            <a:r>
              <a:rPr lang="en-US" altLang="zh-CN" dirty="0"/>
              <a:t>Gradient-TD Methods</a:t>
            </a:r>
            <a:endParaRPr lang="zh-CN" altLang="en-US" dirty="0"/>
          </a:p>
        </p:txBody>
      </p:sp>
      <p:pic>
        <p:nvPicPr>
          <p:cNvPr id="8" name="内容占位符 7">
            <a:extLst>
              <a:ext uri="{FF2B5EF4-FFF2-40B4-BE49-F238E27FC236}">
                <a16:creationId xmlns:a16="http://schemas.microsoft.com/office/drawing/2014/main" id="{1AD3BAC9-4FC0-497A-B766-61077D447534}"/>
              </a:ext>
            </a:extLst>
          </p:cNvPr>
          <p:cNvPicPr>
            <a:picLocks noGrp="1" noChangeAspect="1"/>
          </p:cNvPicPr>
          <p:nvPr>
            <p:ph idx="1"/>
          </p:nvPr>
        </p:nvPicPr>
        <p:blipFill>
          <a:blip r:embed="rId2"/>
          <a:stretch>
            <a:fillRect/>
          </a:stretch>
        </p:blipFill>
        <p:spPr>
          <a:xfrm>
            <a:off x="2067877" y="3732847"/>
            <a:ext cx="6067425" cy="523875"/>
          </a:xfrm>
          <a:prstGeom prst="rect">
            <a:avLst/>
          </a:prstGeom>
        </p:spPr>
      </p:pic>
      <p:pic>
        <p:nvPicPr>
          <p:cNvPr id="7" name="图片 6">
            <a:extLst>
              <a:ext uri="{FF2B5EF4-FFF2-40B4-BE49-F238E27FC236}">
                <a16:creationId xmlns:a16="http://schemas.microsoft.com/office/drawing/2014/main" id="{32E85207-B430-4D6D-935C-58A80206C970}"/>
              </a:ext>
            </a:extLst>
          </p:cNvPr>
          <p:cNvPicPr>
            <a:picLocks noChangeAspect="1"/>
          </p:cNvPicPr>
          <p:nvPr/>
        </p:nvPicPr>
        <p:blipFill>
          <a:blip r:embed="rId3"/>
          <a:stretch>
            <a:fillRect/>
          </a:stretch>
        </p:blipFill>
        <p:spPr>
          <a:xfrm>
            <a:off x="2306955" y="1913572"/>
            <a:ext cx="4829175" cy="1819275"/>
          </a:xfrm>
          <a:prstGeom prst="rect">
            <a:avLst/>
          </a:prstGeom>
        </p:spPr>
      </p:pic>
      <p:pic>
        <p:nvPicPr>
          <p:cNvPr id="9" name="图片 8">
            <a:extLst>
              <a:ext uri="{FF2B5EF4-FFF2-40B4-BE49-F238E27FC236}">
                <a16:creationId xmlns:a16="http://schemas.microsoft.com/office/drawing/2014/main" id="{F19C1AEC-E497-42F1-81A9-77B3CEB89885}"/>
              </a:ext>
            </a:extLst>
          </p:cNvPr>
          <p:cNvPicPr>
            <a:picLocks noChangeAspect="1"/>
          </p:cNvPicPr>
          <p:nvPr/>
        </p:nvPicPr>
        <p:blipFill>
          <a:blip r:embed="rId4"/>
          <a:stretch>
            <a:fillRect/>
          </a:stretch>
        </p:blipFill>
        <p:spPr>
          <a:xfrm>
            <a:off x="2151697" y="4291965"/>
            <a:ext cx="6562725" cy="542925"/>
          </a:xfrm>
          <a:prstGeom prst="rect">
            <a:avLst/>
          </a:prstGeom>
        </p:spPr>
      </p:pic>
      <p:pic>
        <p:nvPicPr>
          <p:cNvPr id="10" name="图片 9">
            <a:extLst>
              <a:ext uri="{FF2B5EF4-FFF2-40B4-BE49-F238E27FC236}">
                <a16:creationId xmlns:a16="http://schemas.microsoft.com/office/drawing/2014/main" id="{30EBBC3E-F172-485B-B14A-663DAF67F333}"/>
              </a:ext>
            </a:extLst>
          </p:cNvPr>
          <p:cNvPicPr>
            <a:picLocks noChangeAspect="1"/>
          </p:cNvPicPr>
          <p:nvPr/>
        </p:nvPicPr>
        <p:blipFill>
          <a:blip r:embed="rId5"/>
          <a:stretch>
            <a:fillRect/>
          </a:stretch>
        </p:blipFill>
        <p:spPr>
          <a:xfrm>
            <a:off x="5668326" y="4834890"/>
            <a:ext cx="2981325" cy="542925"/>
          </a:xfrm>
          <a:prstGeom prst="rect">
            <a:avLst/>
          </a:prstGeom>
        </p:spPr>
      </p:pic>
      <p:pic>
        <p:nvPicPr>
          <p:cNvPr id="11" name="图片 10">
            <a:extLst>
              <a:ext uri="{FF2B5EF4-FFF2-40B4-BE49-F238E27FC236}">
                <a16:creationId xmlns:a16="http://schemas.microsoft.com/office/drawing/2014/main" id="{AF44B485-81F9-4FCE-A70D-CFAEFF323088}"/>
              </a:ext>
            </a:extLst>
          </p:cNvPr>
          <p:cNvPicPr>
            <a:picLocks noChangeAspect="1"/>
          </p:cNvPicPr>
          <p:nvPr/>
        </p:nvPicPr>
        <p:blipFill>
          <a:blip r:embed="rId6"/>
          <a:stretch>
            <a:fillRect/>
          </a:stretch>
        </p:blipFill>
        <p:spPr>
          <a:xfrm>
            <a:off x="5030151" y="5552122"/>
            <a:ext cx="3619500" cy="390525"/>
          </a:xfrm>
          <a:prstGeom prst="rect">
            <a:avLst/>
          </a:prstGeom>
        </p:spPr>
      </p:pic>
      <p:pic>
        <p:nvPicPr>
          <p:cNvPr id="12" name="图片 11">
            <a:extLst>
              <a:ext uri="{FF2B5EF4-FFF2-40B4-BE49-F238E27FC236}">
                <a16:creationId xmlns:a16="http://schemas.microsoft.com/office/drawing/2014/main" id="{C2C2BD5C-2323-4C1A-995C-B3B2427F8013}"/>
              </a:ext>
            </a:extLst>
          </p:cNvPr>
          <p:cNvPicPr>
            <a:picLocks noChangeAspect="1"/>
          </p:cNvPicPr>
          <p:nvPr/>
        </p:nvPicPr>
        <p:blipFill>
          <a:blip r:embed="rId7"/>
          <a:stretch>
            <a:fillRect/>
          </a:stretch>
        </p:blipFill>
        <p:spPr>
          <a:xfrm>
            <a:off x="2150743" y="6046946"/>
            <a:ext cx="3409950" cy="609600"/>
          </a:xfrm>
          <a:prstGeom prst="rect">
            <a:avLst/>
          </a:prstGeom>
        </p:spPr>
      </p:pic>
      <p:pic>
        <p:nvPicPr>
          <p:cNvPr id="13" name="图片 12">
            <a:extLst>
              <a:ext uri="{FF2B5EF4-FFF2-40B4-BE49-F238E27FC236}">
                <a16:creationId xmlns:a16="http://schemas.microsoft.com/office/drawing/2014/main" id="{EAA46994-DC27-41D6-BA56-FC6F16A66C5E}"/>
              </a:ext>
            </a:extLst>
          </p:cNvPr>
          <p:cNvPicPr>
            <a:picLocks noChangeAspect="1"/>
          </p:cNvPicPr>
          <p:nvPr/>
        </p:nvPicPr>
        <p:blipFill>
          <a:blip r:embed="rId8"/>
          <a:stretch>
            <a:fillRect/>
          </a:stretch>
        </p:blipFill>
        <p:spPr>
          <a:xfrm>
            <a:off x="5483540" y="6087427"/>
            <a:ext cx="3686175" cy="514350"/>
          </a:xfrm>
          <a:prstGeom prst="rect">
            <a:avLst/>
          </a:prstGeom>
        </p:spPr>
      </p:pic>
      <p:sp>
        <p:nvSpPr>
          <p:cNvPr id="14" name="文本框 13">
            <a:extLst>
              <a:ext uri="{FF2B5EF4-FFF2-40B4-BE49-F238E27FC236}">
                <a16:creationId xmlns:a16="http://schemas.microsoft.com/office/drawing/2014/main" id="{39A86EB4-6432-4533-9659-00CB5D4213C5}"/>
              </a:ext>
            </a:extLst>
          </p:cNvPr>
          <p:cNvSpPr txBox="1"/>
          <p:nvPr/>
        </p:nvSpPr>
        <p:spPr>
          <a:xfrm>
            <a:off x="10783772" y="180459"/>
            <a:ext cx="1148071" cy="369332"/>
          </a:xfrm>
          <a:prstGeom prst="rect">
            <a:avLst/>
          </a:prstGeom>
          <a:noFill/>
        </p:spPr>
        <p:txBody>
          <a:bodyPr wrap="none" rtlCol="0">
            <a:spAutoFit/>
          </a:bodyPr>
          <a:lstStyle/>
          <a:p>
            <a:r>
              <a:rPr lang="en-US" altLang="zh-CN" dirty="0"/>
              <a:t>off-policy</a:t>
            </a:r>
            <a:endParaRPr lang="zh-CN" altLang="en-US" dirty="0"/>
          </a:p>
        </p:txBody>
      </p:sp>
    </p:spTree>
    <p:extLst>
      <p:ext uri="{BB962C8B-B14F-4D97-AF65-F5344CB8AC3E}">
        <p14:creationId xmlns:p14="http://schemas.microsoft.com/office/powerpoint/2010/main" val="12971744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B8E2B5-BC9B-4DD1-8864-677697449520}"/>
              </a:ext>
            </a:extLst>
          </p:cNvPr>
          <p:cNvSpPr>
            <a:spLocks noGrp="1"/>
          </p:cNvSpPr>
          <p:nvPr>
            <p:ph type="title"/>
          </p:nvPr>
        </p:nvSpPr>
        <p:spPr/>
        <p:txBody>
          <a:bodyPr/>
          <a:lstStyle/>
          <a:p>
            <a:r>
              <a:rPr lang="en-US" altLang="zh-CN" dirty="0"/>
              <a:t>C12 Eligibility Traces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DC03003-2F77-4564-B53A-30556E6F670A}"/>
                  </a:ext>
                </a:extLst>
              </p:cNvPr>
              <p:cNvSpPr>
                <a:spLocks noGrp="1"/>
              </p:cNvSpPr>
              <p:nvPr>
                <p:ph idx="1"/>
              </p:nvPr>
            </p:nvSpPr>
            <p:spPr/>
            <p:txBody>
              <a:bodyPr>
                <a:normAutofit lnSpcReduction="10000"/>
              </a:bodyPr>
              <a:lstStyle/>
              <a:p>
                <a:r>
                  <a:rPr lang="en-US" altLang="zh-CN" b="1" dirty="0"/>
                  <a:t>Backwards view</a:t>
                </a:r>
                <a:r>
                  <a:rPr lang="en-US" altLang="zh-CN" dirty="0"/>
                  <a:t>: looking backward to recently visited states using an eligibility trace.</a:t>
                </a:r>
              </a:p>
              <a:p>
                <a:r>
                  <a:rPr lang="en-US" altLang="zh-CN" dirty="0"/>
                  <a:t>The rough idea is that when a component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sub>
                    </m:sSub>
                  </m:oMath>
                </a14:m>
                <a:r>
                  <a:rPr lang="en-US" altLang="zh-CN" dirty="0"/>
                  <a:t> participates in producing an estimated value, then the corresponding component of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𝑧</m:t>
                        </m:r>
                      </m:e>
                      <m:sub>
                        <m:r>
                          <a:rPr lang="en-US" altLang="zh-CN" b="0" i="1" dirty="0" smtClean="0">
                            <a:latin typeface="Cambria Math" panose="02040503050406030204" pitchFamily="18" charset="0"/>
                          </a:rPr>
                          <m:t>𝑡</m:t>
                        </m:r>
                      </m:sub>
                    </m:sSub>
                  </m:oMath>
                </a14:m>
                <a:r>
                  <a:rPr lang="en-US" altLang="zh-CN" dirty="0"/>
                  <a:t> is bumped up and then begins to fade away. Learning will then occur in that component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sub>
                    </m:sSub>
                  </m:oMath>
                </a14:m>
                <a:r>
                  <a:rPr lang="en-US" altLang="zh-CN" dirty="0"/>
                  <a:t>if a nonzero TD error occurs before the trace falls back to zero.</a:t>
                </a:r>
              </a:p>
              <a:p>
                <a:endParaRPr lang="en-US" altLang="zh-CN" dirty="0"/>
              </a:p>
              <a:p>
                <a:r>
                  <a:rPr lang="en-US" altLang="zh-CN" dirty="0"/>
                  <a:t>Prediction(</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𝜋</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en-US" altLang="zh-CN" dirty="0"/>
                  <a:t>)  =&gt;  control(</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𝜋</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 </m:t>
                    </m:r>
                  </m:oMath>
                </a14:m>
                <a:r>
                  <a:rPr lang="en-US" altLang="zh-CN" dirty="0"/>
                  <a:t>) </a:t>
                </a:r>
              </a:p>
              <a:p>
                <a:r>
                  <a:rPr lang="en-US" altLang="zh-CN" dirty="0"/>
                  <a:t>on-policy  =&gt;  off policy</a:t>
                </a:r>
                <a:endParaRPr lang="zh-CN" altLang="en-US" dirty="0"/>
              </a:p>
            </p:txBody>
          </p:sp>
        </mc:Choice>
        <mc:Fallback xmlns="">
          <p:sp>
            <p:nvSpPr>
              <p:cNvPr id="3" name="内容占位符 2">
                <a:extLst>
                  <a:ext uri="{FF2B5EF4-FFF2-40B4-BE49-F238E27FC236}">
                    <a16:creationId xmlns:a16="http://schemas.microsoft.com/office/drawing/2014/main" id="{3DC03003-2F77-4564-B53A-30556E6F670A}"/>
                  </a:ext>
                </a:extLst>
              </p:cNvPr>
              <p:cNvSpPr>
                <a:spLocks noGrp="1" noRot="1" noChangeAspect="1" noMove="1" noResize="1" noEditPoints="1" noAdjustHandles="1" noChangeArrowheads="1" noChangeShapeType="1" noTextEdit="1"/>
              </p:cNvSpPr>
              <p:nvPr>
                <p:ph idx="1"/>
              </p:nvPr>
            </p:nvSpPr>
            <p:spPr>
              <a:blipFill>
                <a:blip r:embed="rId3"/>
                <a:stretch>
                  <a:fillRect l="-1043" t="-3221" r="-17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47187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10D54006-4C00-48C0-AD81-2DF2704BAFC2}"/>
                  </a:ext>
                </a:extLst>
              </p:cNvPr>
              <p:cNvSpPr>
                <a:spLocks noGrp="1"/>
              </p:cNvSpPr>
              <p:nvPr>
                <p:ph type="title"/>
              </p:nvPr>
            </p:nvSpPr>
            <p:spPr/>
            <p:txBody>
              <a:bodyPr/>
              <a:lstStyle/>
              <a:p>
                <a14:m>
                  <m:oMath xmlns:m="http://schemas.openxmlformats.org/officeDocument/2006/math">
                    <m:r>
                      <a:rPr lang="en-US" altLang="zh-CN" b="0" i="1" smtClean="0">
                        <a:latin typeface="Cambria Math" panose="02040503050406030204" pitchFamily="18" charset="0"/>
                      </a:rPr>
                      <m:t>𝜆</m:t>
                    </m:r>
                  </m:oMath>
                </a14:m>
                <a:r>
                  <a:rPr lang="en-US" altLang="zh-CN" dirty="0"/>
                  <a:t>-return</a:t>
                </a:r>
                <a:endParaRPr lang="zh-CN" altLang="en-US" dirty="0"/>
              </a:p>
            </p:txBody>
          </p:sp>
        </mc:Choice>
        <mc:Fallback xmlns="">
          <p:sp>
            <p:nvSpPr>
              <p:cNvPr id="2" name="标题 1">
                <a:extLst>
                  <a:ext uri="{FF2B5EF4-FFF2-40B4-BE49-F238E27FC236}">
                    <a16:creationId xmlns:a16="http://schemas.microsoft.com/office/drawing/2014/main" id="{10D54006-4C00-48C0-AD81-2DF2704BAFC2}"/>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2B80B9-F286-4D63-A786-56D78207F4A8}"/>
                  </a:ext>
                </a:extLst>
              </p:cNvPr>
              <p:cNvSpPr>
                <a:spLocks noGrp="1"/>
              </p:cNvSpPr>
              <p:nvPr>
                <p:ph idx="1"/>
              </p:nvPr>
            </p:nvSpPr>
            <p:spPr/>
            <p:txBody>
              <a:bodyPr/>
              <a:lstStyle/>
              <a:p>
                <a:r>
                  <a:rPr lang="en-US" altLang="zh-CN" dirty="0"/>
                  <a:t>N-step return:</a:t>
                </a:r>
              </a:p>
              <a:p>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𝜆</m:t>
                    </m:r>
                  </m:oMath>
                </a14:m>
                <a:r>
                  <a:rPr lang="en-US" altLang="zh-CN" dirty="0"/>
                  <a:t>-return</a:t>
                </a:r>
              </a:p>
              <a:p>
                <a:endParaRPr lang="en-US" altLang="zh-CN" dirty="0"/>
              </a:p>
              <a:p>
                <a:endParaRPr lang="en-US" altLang="zh-CN" dirty="0"/>
              </a:p>
              <a:p>
                <a:r>
                  <a:rPr lang="en-US" altLang="zh-CN" dirty="0"/>
                  <a:t>Off line </a:t>
                </a:r>
                <a14:m>
                  <m:oMath xmlns:m="http://schemas.openxmlformats.org/officeDocument/2006/math">
                    <m:r>
                      <a:rPr lang="en-US" altLang="zh-CN" b="0" i="1" smtClean="0">
                        <a:latin typeface="Cambria Math" panose="02040503050406030204" pitchFamily="18" charset="0"/>
                      </a:rPr>
                      <m:t>𝜆</m:t>
                    </m:r>
                  </m:oMath>
                </a14:m>
                <a:r>
                  <a:rPr lang="en-US" altLang="zh-CN" dirty="0"/>
                  <a:t>-return algorithm</a:t>
                </a:r>
              </a:p>
              <a:p>
                <a:endParaRPr lang="en-US" altLang="zh-CN" dirty="0"/>
              </a:p>
              <a:p>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132B80B9-F286-4D63-A786-56D78207F4A8}"/>
                  </a:ext>
                </a:extLst>
              </p:cNvPr>
              <p:cNvSpPr>
                <a:spLocks noGrp="1" noRot="1" noChangeAspect="1" noMove="1" noResize="1" noEditPoints="1" noAdjustHandles="1" noChangeArrowheads="1" noChangeShapeType="1" noTextEdit="1"/>
              </p:cNvSpPr>
              <p:nvPr>
                <p:ph idx="1"/>
              </p:nvPr>
            </p:nvSpPr>
            <p:spPr>
              <a:blipFill>
                <a:blip r:embed="rId4"/>
                <a:stretch>
                  <a:fillRect l="-1043" t="-25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4FBB7A6-1FDA-4E20-A1B4-112EAF186645}"/>
              </a:ext>
            </a:extLst>
          </p:cNvPr>
          <p:cNvPicPr>
            <a:picLocks noChangeAspect="1"/>
          </p:cNvPicPr>
          <p:nvPr/>
        </p:nvPicPr>
        <p:blipFill>
          <a:blip r:embed="rId5"/>
          <a:stretch>
            <a:fillRect/>
          </a:stretch>
        </p:blipFill>
        <p:spPr>
          <a:xfrm>
            <a:off x="1652587" y="2508885"/>
            <a:ext cx="8886825" cy="628650"/>
          </a:xfrm>
          <a:prstGeom prst="rect">
            <a:avLst/>
          </a:prstGeom>
        </p:spPr>
      </p:pic>
      <p:pic>
        <p:nvPicPr>
          <p:cNvPr id="6" name="图片 5">
            <a:extLst>
              <a:ext uri="{FF2B5EF4-FFF2-40B4-BE49-F238E27FC236}">
                <a16:creationId xmlns:a16="http://schemas.microsoft.com/office/drawing/2014/main" id="{0A54D1B8-9B7D-4B4A-880A-6E483C868E41}"/>
              </a:ext>
            </a:extLst>
          </p:cNvPr>
          <p:cNvPicPr>
            <a:picLocks noChangeAspect="1"/>
          </p:cNvPicPr>
          <p:nvPr/>
        </p:nvPicPr>
        <p:blipFill>
          <a:blip r:embed="rId6"/>
          <a:stretch>
            <a:fillRect/>
          </a:stretch>
        </p:blipFill>
        <p:spPr>
          <a:xfrm>
            <a:off x="10491787" y="1027906"/>
            <a:ext cx="1676400" cy="5543550"/>
          </a:xfrm>
          <a:prstGeom prst="rect">
            <a:avLst/>
          </a:prstGeom>
        </p:spPr>
      </p:pic>
      <p:pic>
        <p:nvPicPr>
          <p:cNvPr id="7" name="图片 6">
            <a:extLst>
              <a:ext uri="{FF2B5EF4-FFF2-40B4-BE49-F238E27FC236}">
                <a16:creationId xmlns:a16="http://schemas.microsoft.com/office/drawing/2014/main" id="{A40FCF8B-EFA5-4105-8A67-FFE3E0DB92D7}"/>
              </a:ext>
            </a:extLst>
          </p:cNvPr>
          <p:cNvPicPr>
            <a:picLocks noChangeAspect="1"/>
          </p:cNvPicPr>
          <p:nvPr/>
        </p:nvPicPr>
        <p:blipFill>
          <a:blip r:embed="rId7"/>
          <a:stretch>
            <a:fillRect/>
          </a:stretch>
        </p:blipFill>
        <p:spPr>
          <a:xfrm>
            <a:off x="1652587" y="3820795"/>
            <a:ext cx="3552825" cy="1114425"/>
          </a:xfrm>
          <a:prstGeom prst="rect">
            <a:avLst/>
          </a:prstGeom>
        </p:spPr>
      </p:pic>
      <p:pic>
        <p:nvPicPr>
          <p:cNvPr id="8" name="图片 7">
            <a:extLst>
              <a:ext uri="{FF2B5EF4-FFF2-40B4-BE49-F238E27FC236}">
                <a16:creationId xmlns:a16="http://schemas.microsoft.com/office/drawing/2014/main" id="{1EDD04A5-C549-475C-B910-E318E97245F4}"/>
              </a:ext>
            </a:extLst>
          </p:cNvPr>
          <p:cNvPicPr>
            <a:picLocks noChangeAspect="1"/>
          </p:cNvPicPr>
          <p:nvPr/>
        </p:nvPicPr>
        <p:blipFill>
          <a:blip r:embed="rId8"/>
          <a:stretch>
            <a:fillRect/>
          </a:stretch>
        </p:blipFill>
        <p:spPr>
          <a:xfrm>
            <a:off x="1652587" y="5876131"/>
            <a:ext cx="7019925" cy="695325"/>
          </a:xfrm>
          <a:prstGeom prst="rect">
            <a:avLst/>
          </a:prstGeom>
        </p:spPr>
      </p:pic>
    </p:spTree>
    <p:extLst>
      <p:ext uri="{BB962C8B-B14F-4D97-AF65-F5344CB8AC3E}">
        <p14:creationId xmlns:p14="http://schemas.microsoft.com/office/powerpoint/2010/main" val="16236723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602B7772-92F7-4597-AC57-2E16C3A8A752}"/>
                  </a:ext>
                </a:extLst>
              </p:cNvPr>
              <p:cNvSpPr>
                <a:spLocks noGrp="1"/>
              </p:cNvSpPr>
              <p:nvPr>
                <p:ph type="title"/>
              </p:nvPr>
            </p:nvSpPr>
            <p:spPr/>
            <p:txBody>
              <a:bodyPr/>
              <a:lstStyle/>
              <a:p>
                <a:r>
                  <a:rPr lang="en-US" altLang="zh-CN" dirty="0"/>
                  <a:t>TD(</a:t>
                </a:r>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m:t>
                    </m:r>
                  </m:oMath>
                </a14:m>
                <a:endParaRPr lang="zh-CN" altLang="en-US" dirty="0"/>
              </a:p>
            </p:txBody>
          </p:sp>
        </mc:Choice>
        <mc:Fallback xmlns="">
          <p:sp>
            <p:nvSpPr>
              <p:cNvPr id="2" name="标题 1">
                <a:extLst>
                  <a:ext uri="{FF2B5EF4-FFF2-40B4-BE49-F238E27FC236}">
                    <a16:creationId xmlns:a16="http://schemas.microsoft.com/office/drawing/2014/main" id="{602B7772-92F7-4597-AC57-2E16C3A8A752}"/>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EFFA3988-49B8-42B8-A203-328B3995407F}"/>
              </a:ext>
            </a:extLst>
          </p:cNvPr>
          <p:cNvSpPr>
            <a:spLocks noGrp="1"/>
          </p:cNvSpPr>
          <p:nvPr>
            <p:ph idx="1"/>
          </p:nvPr>
        </p:nvSpPr>
        <p:spPr>
          <a:xfrm>
            <a:off x="838200" y="1825625"/>
            <a:ext cx="10515600" cy="4351338"/>
          </a:xfrm>
        </p:spPr>
        <p:txBody>
          <a:bodyPr/>
          <a:lstStyle/>
          <a:p>
            <a:r>
              <a:rPr lang="en-US" altLang="zh-CN" dirty="0"/>
              <a:t>Improve in three way:</a:t>
            </a:r>
          </a:p>
          <a:p>
            <a:pPr marL="0" indent="0">
              <a:buNone/>
            </a:pPr>
            <a:r>
              <a:rPr lang="en-US" altLang="zh-CN" dirty="0"/>
              <a:t>	updates the weight vector on every step of an episode</a:t>
            </a:r>
          </a:p>
          <a:p>
            <a:pPr marL="0" indent="0">
              <a:buNone/>
            </a:pPr>
            <a:r>
              <a:rPr lang="en-US" altLang="zh-CN" dirty="0"/>
              <a:t>	computations are equally distributed in time</a:t>
            </a:r>
          </a:p>
          <a:p>
            <a:pPr marL="0" indent="0">
              <a:buNone/>
            </a:pPr>
            <a:r>
              <a:rPr lang="en-US" altLang="zh-CN" dirty="0"/>
              <a:t>	can be applied to continuing problems</a:t>
            </a:r>
          </a:p>
          <a:p>
            <a:pPr marL="0" indent="0">
              <a:buNone/>
            </a:pPr>
            <a:r>
              <a:rPr lang="en-US" altLang="zh-CN" dirty="0"/>
              <a:t>Definition:</a:t>
            </a:r>
          </a:p>
          <a:p>
            <a:endParaRPr lang="en-US" altLang="zh-CN" dirty="0"/>
          </a:p>
          <a:p>
            <a:endParaRPr lang="zh-CN" altLang="en-US" dirty="0"/>
          </a:p>
        </p:txBody>
      </p:sp>
      <p:pic>
        <p:nvPicPr>
          <p:cNvPr id="4" name="图片 3">
            <a:extLst>
              <a:ext uri="{FF2B5EF4-FFF2-40B4-BE49-F238E27FC236}">
                <a16:creationId xmlns:a16="http://schemas.microsoft.com/office/drawing/2014/main" id="{8E47159C-95F2-4E78-B3CE-B03CB81F3DA8}"/>
              </a:ext>
            </a:extLst>
          </p:cNvPr>
          <p:cNvPicPr>
            <a:picLocks noChangeAspect="1"/>
          </p:cNvPicPr>
          <p:nvPr/>
        </p:nvPicPr>
        <p:blipFill>
          <a:blip r:embed="rId4"/>
          <a:stretch>
            <a:fillRect/>
          </a:stretch>
        </p:blipFill>
        <p:spPr>
          <a:xfrm>
            <a:off x="2931795" y="4301490"/>
            <a:ext cx="4591050" cy="838200"/>
          </a:xfrm>
          <a:prstGeom prst="rect">
            <a:avLst/>
          </a:prstGeom>
        </p:spPr>
      </p:pic>
      <p:pic>
        <p:nvPicPr>
          <p:cNvPr id="5" name="图片 4">
            <a:extLst>
              <a:ext uri="{FF2B5EF4-FFF2-40B4-BE49-F238E27FC236}">
                <a16:creationId xmlns:a16="http://schemas.microsoft.com/office/drawing/2014/main" id="{2B940CAB-C649-441E-949A-480D8C5F55A1}"/>
              </a:ext>
            </a:extLst>
          </p:cNvPr>
          <p:cNvPicPr>
            <a:picLocks noChangeAspect="1"/>
          </p:cNvPicPr>
          <p:nvPr/>
        </p:nvPicPr>
        <p:blipFill>
          <a:blip r:embed="rId5"/>
          <a:stretch>
            <a:fillRect/>
          </a:stretch>
        </p:blipFill>
        <p:spPr>
          <a:xfrm>
            <a:off x="2931795" y="5545933"/>
            <a:ext cx="2419350" cy="514350"/>
          </a:xfrm>
          <a:prstGeom prst="rect">
            <a:avLst/>
          </a:prstGeom>
        </p:spPr>
      </p:pic>
      <p:pic>
        <p:nvPicPr>
          <p:cNvPr id="6" name="图片 5">
            <a:extLst>
              <a:ext uri="{FF2B5EF4-FFF2-40B4-BE49-F238E27FC236}">
                <a16:creationId xmlns:a16="http://schemas.microsoft.com/office/drawing/2014/main" id="{20BA4333-8968-45FF-A5FF-3F29C9C5E39B}"/>
              </a:ext>
            </a:extLst>
          </p:cNvPr>
          <p:cNvPicPr>
            <a:picLocks noChangeAspect="1"/>
          </p:cNvPicPr>
          <p:nvPr/>
        </p:nvPicPr>
        <p:blipFill>
          <a:blip r:embed="rId6"/>
          <a:stretch>
            <a:fillRect/>
          </a:stretch>
        </p:blipFill>
        <p:spPr>
          <a:xfrm>
            <a:off x="6277927" y="5435204"/>
            <a:ext cx="4391025" cy="590550"/>
          </a:xfrm>
          <a:prstGeom prst="rect">
            <a:avLst/>
          </a:prstGeom>
        </p:spPr>
      </p:pic>
    </p:spTree>
    <p:extLst>
      <p:ext uri="{BB962C8B-B14F-4D97-AF65-F5344CB8AC3E}">
        <p14:creationId xmlns:p14="http://schemas.microsoft.com/office/powerpoint/2010/main" val="4157768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C9AEE2-3BA8-416C-B84B-F84D7BDF9359}"/>
              </a:ext>
            </a:extLst>
          </p:cNvPr>
          <p:cNvPicPr>
            <a:picLocks noChangeAspect="1"/>
          </p:cNvPicPr>
          <p:nvPr/>
        </p:nvPicPr>
        <p:blipFill>
          <a:blip r:embed="rId3"/>
          <a:stretch>
            <a:fillRect/>
          </a:stretch>
        </p:blipFill>
        <p:spPr>
          <a:xfrm>
            <a:off x="3394710" y="3829050"/>
            <a:ext cx="8522970" cy="2947988"/>
          </a:xfrm>
          <a:prstGeom prst="rect">
            <a:avLst/>
          </a:prstGeom>
        </p:spPr>
      </p:pic>
      <p:pic>
        <p:nvPicPr>
          <p:cNvPr id="2" name="图片 1">
            <a:extLst>
              <a:ext uri="{FF2B5EF4-FFF2-40B4-BE49-F238E27FC236}">
                <a16:creationId xmlns:a16="http://schemas.microsoft.com/office/drawing/2014/main" id="{B2931967-A508-43BE-9491-F23655B2BFEA}"/>
              </a:ext>
            </a:extLst>
          </p:cNvPr>
          <p:cNvPicPr>
            <a:picLocks noChangeAspect="1"/>
          </p:cNvPicPr>
          <p:nvPr/>
        </p:nvPicPr>
        <p:blipFill>
          <a:blip r:embed="rId4"/>
          <a:stretch>
            <a:fillRect/>
          </a:stretch>
        </p:blipFill>
        <p:spPr>
          <a:xfrm>
            <a:off x="148590" y="80962"/>
            <a:ext cx="7307580" cy="4196921"/>
          </a:xfrm>
          <a:prstGeom prst="rect">
            <a:avLst/>
          </a:prstGeom>
        </p:spPr>
      </p:pic>
      <p:sp>
        <p:nvSpPr>
          <p:cNvPr id="4" name="矩形: 圆角 3">
            <a:extLst>
              <a:ext uri="{FF2B5EF4-FFF2-40B4-BE49-F238E27FC236}">
                <a16:creationId xmlns:a16="http://schemas.microsoft.com/office/drawing/2014/main" id="{FCB071F4-93DF-4A13-B138-5FA68E663C8A}"/>
              </a:ext>
            </a:extLst>
          </p:cNvPr>
          <p:cNvSpPr/>
          <p:nvPr/>
        </p:nvSpPr>
        <p:spPr>
          <a:xfrm>
            <a:off x="697230" y="2937510"/>
            <a:ext cx="1965960" cy="2514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4185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921DBE4-3431-49DB-83F9-E53F7C8892A3}"/>
              </a:ext>
            </a:extLst>
          </p:cNvPr>
          <p:cNvSpPr>
            <a:spLocks noGrp="1"/>
          </p:cNvSpPr>
          <p:nvPr>
            <p:ph type="title"/>
          </p:nvPr>
        </p:nvSpPr>
        <p:spPr/>
        <p:txBody>
          <a:bodyPr/>
          <a:lstStyle/>
          <a:p>
            <a:r>
              <a:rPr lang="en-US" altLang="zh-CN" b="1" dirty="0"/>
              <a:t>Tabular Solution Methods</a:t>
            </a:r>
            <a:endParaRPr lang="zh-CN" altLang="en-US" dirty="0"/>
          </a:p>
        </p:txBody>
      </p:sp>
      <p:sp>
        <p:nvSpPr>
          <p:cNvPr id="5" name="文本占位符 4">
            <a:extLst>
              <a:ext uri="{FF2B5EF4-FFF2-40B4-BE49-F238E27FC236}">
                <a16:creationId xmlns:a16="http://schemas.microsoft.com/office/drawing/2014/main" id="{CE7CE6C6-4FF8-453A-A5FD-E7FE68A9462D}"/>
              </a:ext>
            </a:extLst>
          </p:cNvPr>
          <p:cNvSpPr>
            <a:spLocks noGrp="1"/>
          </p:cNvSpPr>
          <p:nvPr>
            <p:ph type="body" idx="1"/>
          </p:nvPr>
        </p:nvSpPr>
        <p:spPr/>
        <p:txBody>
          <a:bodyPr/>
          <a:lstStyle/>
          <a:p>
            <a:r>
              <a:rPr lang="en-US" altLang="zh-CN" dirty="0"/>
              <a:t>State and action spaces are small enough for the approximate value function to be represented as arrays.</a:t>
            </a:r>
            <a:endParaRPr lang="zh-CN" altLang="en-US" dirty="0"/>
          </a:p>
        </p:txBody>
      </p:sp>
    </p:spTree>
    <p:extLst>
      <p:ext uri="{BB962C8B-B14F-4D97-AF65-F5344CB8AC3E}">
        <p14:creationId xmlns:p14="http://schemas.microsoft.com/office/powerpoint/2010/main" val="740518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79A8890A-0576-439C-86BB-C2D61A30E9DD}"/>
              </a:ext>
            </a:extLst>
          </p:cNvPr>
          <p:cNvPicPr>
            <a:picLocks noGrp="1" noChangeAspect="1"/>
          </p:cNvPicPr>
          <p:nvPr>
            <p:ph idx="1"/>
          </p:nvPr>
        </p:nvPicPr>
        <p:blipFill>
          <a:blip r:embed="rId3"/>
          <a:stretch>
            <a:fillRect/>
          </a:stretch>
        </p:blipFill>
        <p:spPr>
          <a:xfrm>
            <a:off x="921067" y="1185863"/>
            <a:ext cx="8429625" cy="1200150"/>
          </a:xfrm>
          <a:prstGeom prst="rect">
            <a:avLst/>
          </a:prstGeom>
        </p:spPr>
      </p:pic>
      <p:sp>
        <p:nvSpPr>
          <p:cNvPr id="2" name="标题 1">
            <a:extLst>
              <a:ext uri="{FF2B5EF4-FFF2-40B4-BE49-F238E27FC236}">
                <a16:creationId xmlns:a16="http://schemas.microsoft.com/office/drawing/2014/main" id="{B56D321C-4B4B-4336-90E2-51A77E81D5A2}"/>
              </a:ext>
            </a:extLst>
          </p:cNvPr>
          <p:cNvSpPr>
            <a:spLocks noGrp="1"/>
          </p:cNvSpPr>
          <p:nvPr>
            <p:ph type="title"/>
          </p:nvPr>
        </p:nvSpPr>
        <p:spPr/>
        <p:txBody>
          <a:bodyPr/>
          <a:lstStyle/>
          <a:p>
            <a:r>
              <a:rPr lang="en-US" altLang="zh-CN" dirty="0"/>
              <a:t>n-step Truncated </a:t>
            </a:r>
            <a:r>
              <a:rPr lang="el-GR" altLang="zh-CN" dirty="0"/>
              <a:t>λ-</a:t>
            </a:r>
            <a:r>
              <a:rPr lang="en-US" altLang="zh-CN" dirty="0"/>
              <a:t>return Methods</a:t>
            </a:r>
            <a:endParaRPr lang="zh-CN" altLang="en-US" dirty="0"/>
          </a:p>
        </p:txBody>
      </p:sp>
      <p:pic>
        <p:nvPicPr>
          <p:cNvPr id="5" name="图片 4">
            <a:extLst>
              <a:ext uri="{FF2B5EF4-FFF2-40B4-BE49-F238E27FC236}">
                <a16:creationId xmlns:a16="http://schemas.microsoft.com/office/drawing/2014/main" id="{705E01E7-8C08-43CD-808C-5CCA7B49EEA6}"/>
              </a:ext>
            </a:extLst>
          </p:cNvPr>
          <p:cNvPicPr>
            <a:picLocks noChangeAspect="1"/>
          </p:cNvPicPr>
          <p:nvPr/>
        </p:nvPicPr>
        <p:blipFill>
          <a:blip r:embed="rId4"/>
          <a:stretch>
            <a:fillRect/>
          </a:stretch>
        </p:blipFill>
        <p:spPr>
          <a:xfrm>
            <a:off x="921067" y="2278014"/>
            <a:ext cx="9305925" cy="695325"/>
          </a:xfrm>
          <a:prstGeom prst="rect">
            <a:avLst/>
          </a:prstGeom>
        </p:spPr>
      </p:pic>
      <p:pic>
        <p:nvPicPr>
          <p:cNvPr id="6" name="图片 5">
            <a:extLst>
              <a:ext uri="{FF2B5EF4-FFF2-40B4-BE49-F238E27FC236}">
                <a16:creationId xmlns:a16="http://schemas.microsoft.com/office/drawing/2014/main" id="{97264CC2-FB31-48D4-B311-C498519A2F91}"/>
              </a:ext>
            </a:extLst>
          </p:cNvPr>
          <p:cNvPicPr>
            <a:picLocks noChangeAspect="1"/>
          </p:cNvPicPr>
          <p:nvPr/>
        </p:nvPicPr>
        <p:blipFill>
          <a:blip r:embed="rId5"/>
          <a:stretch>
            <a:fillRect/>
          </a:stretch>
        </p:blipFill>
        <p:spPr>
          <a:xfrm>
            <a:off x="3107530" y="2973339"/>
            <a:ext cx="4932997" cy="3723253"/>
          </a:xfrm>
          <a:prstGeom prst="rect">
            <a:avLst/>
          </a:prstGeom>
        </p:spPr>
      </p:pic>
    </p:spTree>
    <p:extLst>
      <p:ext uri="{BB962C8B-B14F-4D97-AF65-F5344CB8AC3E}">
        <p14:creationId xmlns:p14="http://schemas.microsoft.com/office/powerpoint/2010/main" val="4713698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9C2C6-A849-46CE-B40C-57E8069B3AC8}"/>
              </a:ext>
            </a:extLst>
          </p:cNvPr>
          <p:cNvSpPr>
            <a:spLocks noGrp="1"/>
          </p:cNvSpPr>
          <p:nvPr>
            <p:ph type="title"/>
          </p:nvPr>
        </p:nvSpPr>
        <p:spPr/>
        <p:txBody>
          <a:bodyPr/>
          <a:lstStyle/>
          <a:p>
            <a:r>
              <a:rPr lang="en-US" altLang="zh-CN" dirty="0"/>
              <a:t>The Online </a:t>
            </a:r>
            <a:r>
              <a:rPr lang="el-GR" altLang="zh-CN" dirty="0"/>
              <a:t>λ-</a:t>
            </a:r>
            <a:r>
              <a:rPr lang="en-US" altLang="zh-CN" dirty="0"/>
              <a:t>return Algorithm</a:t>
            </a:r>
            <a:endParaRPr lang="zh-CN" altLang="en-US" dirty="0"/>
          </a:p>
        </p:txBody>
      </p:sp>
      <p:pic>
        <p:nvPicPr>
          <p:cNvPr id="4" name="内容占位符 3">
            <a:extLst>
              <a:ext uri="{FF2B5EF4-FFF2-40B4-BE49-F238E27FC236}">
                <a16:creationId xmlns:a16="http://schemas.microsoft.com/office/drawing/2014/main" id="{B51B6CB9-08F6-4187-91C8-FCEE12859AB4}"/>
              </a:ext>
            </a:extLst>
          </p:cNvPr>
          <p:cNvPicPr>
            <a:picLocks noGrp="1" noChangeAspect="1"/>
          </p:cNvPicPr>
          <p:nvPr>
            <p:ph sz="half" idx="1"/>
          </p:nvPr>
        </p:nvPicPr>
        <p:blipFill>
          <a:blip r:embed="rId3"/>
          <a:stretch>
            <a:fillRect/>
          </a:stretch>
        </p:blipFill>
        <p:spPr>
          <a:xfrm>
            <a:off x="838199" y="2548206"/>
            <a:ext cx="6278029" cy="3521124"/>
          </a:xfrm>
          <a:prstGeom prst="rect">
            <a:avLst/>
          </a:prstGeom>
        </p:spPr>
      </p:pic>
      <p:pic>
        <p:nvPicPr>
          <p:cNvPr id="6" name="内容占位符 5">
            <a:extLst>
              <a:ext uri="{FF2B5EF4-FFF2-40B4-BE49-F238E27FC236}">
                <a16:creationId xmlns:a16="http://schemas.microsoft.com/office/drawing/2014/main" id="{CF2167E7-BBC7-4298-A9AF-57BC796116D4}"/>
              </a:ext>
            </a:extLst>
          </p:cNvPr>
          <p:cNvPicPr>
            <a:picLocks noGrp="1" noChangeAspect="1"/>
          </p:cNvPicPr>
          <p:nvPr>
            <p:ph sz="half" idx="2"/>
          </p:nvPr>
        </p:nvPicPr>
        <p:blipFill>
          <a:blip r:embed="rId4"/>
          <a:stretch>
            <a:fillRect/>
          </a:stretch>
        </p:blipFill>
        <p:spPr>
          <a:xfrm>
            <a:off x="6962775" y="2769711"/>
            <a:ext cx="4391025" cy="2714625"/>
          </a:xfrm>
          <a:prstGeom prst="rect">
            <a:avLst/>
          </a:prstGeom>
        </p:spPr>
      </p:pic>
    </p:spTree>
    <p:extLst>
      <p:ext uri="{BB962C8B-B14F-4D97-AF65-F5344CB8AC3E}">
        <p14:creationId xmlns:p14="http://schemas.microsoft.com/office/powerpoint/2010/main" val="37241497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F7F26BC-3BBD-4773-9DF3-6D3740511FF4}"/>
              </a:ext>
            </a:extLst>
          </p:cNvPr>
          <p:cNvPicPr>
            <a:picLocks noChangeAspect="1"/>
          </p:cNvPicPr>
          <p:nvPr/>
        </p:nvPicPr>
        <p:blipFill>
          <a:blip r:embed="rId3"/>
          <a:stretch>
            <a:fillRect/>
          </a:stretch>
        </p:blipFill>
        <p:spPr>
          <a:xfrm>
            <a:off x="764550" y="0"/>
            <a:ext cx="9984719" cy="6858000"/>
          </a:xfrm>
          <a:prstGeom prst="rect">
            <a:avLst/>
          </a:prstGeom>
        </p:spPr>
      </p:pic>
      <p:pic>
        <p:nvPicPr>
          <p:cNvPr id="5" name="图片 4">
            <a:extLst>
              <a:ext uri="{FF2B5EF4-FFF2-40B4-BE49-F238E27FC236}">
                <a16:creationId xmlns:a16="http://schemas.microsoft.com/office/drawing/2014/main" id="{D132AAA3-8E47-46C7-9E70-473BF3371328}"/>
              </a:ext>
            </a:extLst>
          </p:cNvPr>
          <p:cNvPicPr>
            <a:picLocks noChangeAspect="1"/>
          </p:cNvPicPr>
          <p:nvPr/>
        </p:nvPicPr>
        <p:blipFill>
          <a:blip r:embed="rId4"/>
          <a:stretch>
            <a:fillRect/>
          </a:stretch>
        </p:blipFill>
        <p:spPr>
          <a:xfrm>
            <a:off x="7959090" y="3429000"/>
            <a:ext cx="4152900" cy="676275"/>
          </a:xfrm>
          <a:prstGeom prst="rect">
            <a:avLst/>
          </a:prstGeom>
          <a:ln>
            <a:noFill/>
          </a:ln>
          <a:effectLst>
            <a:outerShdw blurRad="190500" algn="tl" rotWithShape="0">
              <a:srgbClr val="000000">
                <a:alpha val="70000"/>
              </a:srgbClr>
            </a:outerShdw>
          </a:effectLst>
        </p:spPr>
      </p:pic>
      <p:pic>
        <p:nvPicPr>
          <p:cNvPr id="4" name="内容占位符 3">
            <a:extLst>
              <a:ext uri="{FF2B5EF4-FFF2-40B4-BE49-F238E27FC236}">
                <a16:creationId xmlns:a16="http://schemas.microsoft.com/office/drawing/2014/main" id="{93F7D433-C3A1-43DC-88B4-D6566633C644}"/>
              </a:ext>
            </a:extLst>
          </p:cNvPr>
          <p:cNvPicPr>
            <a:picLocks noGrp="1" noChangeAspect="1"/>
          </p:cNvPicPr>
          <p:nvPr>
            <p:ph idx="4294967295"/>
          </p:nvPr>
        </p:nvPicPr>
        <p:blipFill>
          <a:blip r:embed="rId5"/>
          <a:stretch>
            <a:fillRect/>
          </a:stretch>
        </p:blipFill>
        <p:spPr>
          <a:xfrm>
            <a:off x="6225540" y="4778374"/>
            <a:ext cx="5886450" cy="5524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155042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CFBE37-88BC-4226-938C-DCA0B2E1E6FC}"/>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7D3CF995-0B8C-4AD6-BD4C-E28539E7037F}"/>
              </a:ext>
            </a:extLst>
          </p:cNvPr>
          <p:cNvSpPr>
            <a:spLocks noGrp="1"/>
          </p:cNvSpPr>
          <p:nvPr>
            <p:ph idx="1"/>
          </p:nvPr>
        </p:nvSpPr>
        <p:spPr/>
        <p:txBody>
          <a:bodyPr/>
          <a:lstStyle/>
          <a:p>
            <a:r>
              <a:rPr lang="en-US" altLang="zh-CN" dirty="0" err="1"/>
              <a:t>Sarsa</a:t>
            </a:r>
            <a:r>
              <a:rPr lang="en-US" altLang="zh-CN" dirty="0"/>
              <a:t>(</a:t>
            </a:r>
            <a:r>
              <a:rPr lang="el-GR" altLang="zh-CN" dirty="0"/>
              <a:t>λ)</a:t>
            </a:r>
            <a:endParaRPr lang="en-US" altLang="zh-CN" dirty="0"/>
          </a:p>
          <a:p>
            <a:r>
              <a:rPr lang="en-US" altLang="zh-CN" dirty="0"/>
              <a:t>Watkins’s Q(</a:t>
            </a:r>
            <a:r>
              <a:rPr lang="el-GR" altLang="zh-CN" dirty="0"/>
              <a:t>λ)</a:t>
            </a:r>
            <a:endParaRPr lang="en-US" altLang="zh-CN" dirty="0"/>
          </a:p>
          <a:p>
            <a:r>
              <a:rPr lang="en-US" altLang="zh-CN" dirty="0"/>
              <a:t>Tree-Backup(</a:t>
            </a:r>
            <a:r>
              <a:rPr lang="el-GR" altLang="zh-CN" dirty="0"/>
              <a:t>λ)</a:t>
            </a:r>
            <a:endParaRPr lang="en-US" altLang="zh-CN" dirty="0"/>
          </a:p>
          <a:p>
            <a:r>
              <a:rPr lang="en-US" altLang="zh-CN" dirty="0"/>
              <a:t>…</a:t>
            </a:r>
            <a:endParaRPr lang="zh-CN" altLang="en-US" dirty="0"/>
          </a:p>
        </p:txBody>
      </p:sp>
    </p:spTree>
    <p:extLst>
      <p:ext uri="{BB962C8B-B14F-4D97-AF65-F5344CB8AC3E}">
        <p14:creationId xmlns:p14="http://schemas.microsoft.com/office/powerpoint/2010/main" val="19538019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D73E3DD-F7AE-4A55-B3FD-C19C5CC6A037}"/>
              </a:ext>
            </a:extLst>
          </p:cNvPr>
          <p:cNvSpPr>
            <a:spLocks noGrp="1"/>
          </p:cNvSpPr>
          <p:nvPr>
            <p:ph type="title"/>
          </p:nvPr>
        </p:nvSpPr>
        <p:spPr/>
        <p:txBody>
          <a:bodyPr/>
          <a:lstStyle/>
          <a:p>
            <a:r>
              <a:rPr lang="zh-CN" altLang="en-US" dirty="0"/>
              <a:t>本书主要内容</a:t>
            </a:r>
          </a:p>
        </p:txBody>
      </p:sp>
      <p:sp>
        <p:nvSpPr>
          <p:cNvPr id="5" name="内容占位符 4">
            <a:extLst>
              <a:ext uri="{FF2B5EF4-FFF2-40B4-BE49-F238E27FC236}">
                <a16:creationId xmlns:a16="http://schemas.microsoft.com/office/drawing/2014/main" id="{2C1869FD-13A9-476A-AAB8-AE62AF0778AB}"/>
              </a:ext>
            </a:extLst>
          </p:cNvPr>
          <p:cNvSpPr>
            <a:spLocks noGrp="1"/>
          </p:cNvSpPr>
          <p:nvPr>
            <p:ph idx="1"/>
          </p:nvPr>
        </p:nvSpPr>
        <p:spPr/>
        <p:txBody>
          <a:bodyPr/>
          <a:lstStyle/>
          <a:p>
            <a:r>
              <a:rPr lang="en-US" altLang="zh-CN" b="1" dirty="0"/>
              <a:t>Introduction</a:t>
            </a:r>
          </a:p>
          <a:p>
            <a:r>
              <a:rPr lang="en-US" altLang="zh-CN" b="1" dirty="0"/>
              <a:t>Tabular Solution Methods</a:t>
            </a:r>
          </a:p>
          <a:p>
            <a:r>
              <a:rPr lang="en-US" altLang="zh-CN" b="1" dirty="0"/>
              <a:t>Approximate Solution Methods</a:t>
            </a:r>
          </a:p>
          <a:p>
            <a:r>
              <a:rPr lang="en-US" altLang="zh-CN" dirty="0"/>
              <a:t>Looking deeper…</a:t>
            </a:r>
          </a:p>
          <a:p>
            <a:endParaRPr lang="en-US" altLang="zh-CN" dirty="0"/>
          </a:p>
          <a:p>
            <a:r>
              <a:rPr lang="zh-CN" altLang="en-US" dirty="0"/>
              <a:t>具体</a:t>
            </a:r>
            <a:r>
              <a:rPr lang="en-US" altLang="zh-CN" dirty="0"/>
              <a:t>-&gt;</a:t>
            </a:r>
            <a:r>
              <a:rPr lang="zh-CN" altLang="en-US" dirty="0"/>
              <a:t>抽象</a:t>
            </a:r>
            <a:r>
              <a:rPr lang="en-US" altLang="zh-CN" dirty="0"/>
              <a:t>-&gt;</a:t>
            </a:r>
            <a:r>
              <a:rPr lang="zh-CN" altLang="en-US" dirty="0"/>
              <a:t>泛化推广</a:t>
            </a:r>
            <a:endParaRPr lang="en-US" altLang="zh-CN" dirty="0"/>
          </a:p>
          <a:p>
            <a:endParaRPr lang="zh-CN" altLang="en-US" dirty="0"/>
          </a:p>
        </p:txBody>
      </p:sp>
    </p:spTree>
    <p:extLst>
      <p:ext uri="{BB962C8B-B14F-4D97-AF65-F5344CB8AC3E}">
        <p14:creationId xmlns:p14="http://schemas.microsoft.com/office/powerpoint/2010/main" val="23101175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56DF0-81AE-4C64-A01A-CE9DAA61E731}"/>
              </a:ext>
            </a:extLst>
          </p:cNvPr>
          <p:cNvSpPr>
            <a:spLocks noGrp="1"/>
          </p:cNvSpPr>
          <p:nvPr>
            <p:ph type="title"/>
          </p:nvPr>
        </p:nvSpPr>
        <p:spPr/>
        <p:txBody>
          <a:bodyPr/>
          <a:lstStyle/>
          <a:p>
            <a:r>
              <a:rPr lang="en-US" altLang="zh-CN" dirty="0"/>
              <a:t>1.</a:t>
            </a:r>
            <a:r>
              <a:rPr lang="zh-CN" altLang="en-US" dirty="0"/>
              <a:t>基本概念</a:t>
            </a:r>
          </a:p>
        </p:txBody>
      </p:sp>
      <p:sp>
        <p:nvSpPr>
          <p:cNvPr id="3" name="内容占位符 2">
            <a:extLst>
              <a:ext uri="{FF2B5EF4-FFF2-40B4-BE49-F238E27FC236}">
                <a16:creationId xmlns:a16="http://schemas.microsoft.com/office/drawing/2014/main" id="{7097D8CC-47DA-4A4E-A9B7-0CE51B279F46}"/>
              </a:ext>
            </a:extLst>
          </p:cNvPr>
          <p:cNvSpPr>
            <a:spLocks noGrp="1"/>
          </p:cNvSpPr>
          <p:nvPr>
            <p:ph idx="1"/>
          </p:nvPr>
        </p:nvSpPr>
        <p:spPr/>
        <p:txBody>
          <a:bodyPr/>
          <a:lstStyle/>
          <a:p>
            <a:r>
              <a:rPr lang="zh-CN" altLang="en-US" dirty="0"/>
              <a:t>什么样的问题可以定义为</a:t>
            </a:r>
            <a:r>
              <a:rPr lang="en-US" altLang="zh-CN" dirty="0"/>
              <a:t>RL</a:t>
            </a:r>
            <a:r>
              <a:rPr lang="zh-CN" altLang="en-US" dirty="0"/>
              <a:t>问题？</a:t>
            </a:r>
            <a:endParaRPr lang="en-US" altLang="zh-CN" dirty="0"/>
          </a:p>
          <a:p>
            <a:r>
              <a:rPr lang="en-US" altLang="zh-CN" dirty="0"/>
              <a:t>RL</a:t>
            </a:r>
            <a:r>
              <a:rPr lang="zh-CN" altLang="en-US" dirty="0"/>
              <a:t>问题的建模方法？</a:t>
            </a:r>
            <a:endParaRPr lang="en-US" altLang="zh-CN" dirty="0"/>
          </a:p>
          <a:p>
            <a:r>
              <a:rPr lang="en-US" altLang="zh-CN" dirty="0"/>
              <a:t>RL</a:t>
            </a:r>
            <a:r>
              <a:rPr lang="zh-CN" altLang="en-US" dirty="0"/>
              <a:t>问题的核心挑战？</a:t>
            </a:r>
          </a:p>
        </p:txBody>
      </p:sp>
    </p:spTree>
    <p:extLst>
      <p:ext uri="{BB962C8B-B14F-4D97-AF65-F5344CB8AC3E}">
        <p14:creationId xmlns:p14="http://schemas.microsoft.com/office/powerpoint/2010/main" val="12128012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BCC0D2-76CB-4FE4-8D4D-71B67FF9F755}"/>
              </a:ext>
            </a:extLst>
          </p:cNvPr>
          <p:cNvSpPr>
            <a:spLocks noGrp="1"/>
          </p:cNvSpPr>
          <p:nvPr>
            <p:ph type="title"/>
          </p:nvPr>
        </p:nvSpPr>
        <p:spPr/>
        <p:txBody>
          <a:bodyPr/>
          <a:lstStyle/>
          <a:p>
            <a:r>
              <a:rPr lang="en-US" altLang="zh-CN" dirty="0"/>
              <a:t>1.1</a:t>
            </a:r>
            <a:r>
              <a:rPr lang="zh-CN" altLang="en-US" dirty="0"/>
              <a:t>什么样的问题适合用</a:t>
            </a:r>
            <a:r>
              <a:rPr lang="en-US" altLang="zh-CN" dirty="0"/>
              <a:t>RL</a:t>
            </a:r>
            <a:r>
              <a:rPr lang="zh-CN" altLang="en-US" dirty="0"/>
              <a:t>来解决？</a:t>
            </a:r>
          </a:p>
        </p:txBody>
      </p:sp>
      <p:sp>
        <p:nvSpPr>
          <p:cNvPr id="5" name="内容占位符 4">
            <a:extLst>
              <a:ext uri="{FF2B5EF4-FFF2-40B4-BE49-F238E27FC236}">
                <a16:creationId xmlns:a16="http://schemas.microsoft.com/office/drawing/2014/main" id="{F6AFC300-5098-46E3-8847-B6239CF624ED}"/>
              </a:ext>
            </a:extLst>
          </p:cNvPr>
          <p:cNvSpPr>
            <a:spLocks noGrp="1"/>
          </p:cNvSpPr>
          <p:nvPr>
            <p:ph idx="1"/>
          </p:nvPr>
        </p:nvSpPr>
        <p:spPr/>
        <p:txBody>
          <a:bodyPr/>
          <a:lstStyle/>
          <a:p>
            <a:r>
              <a:rPr lang="en-US" altLang="zh-CN" dirty="0"/>
              <a:t> </a:t>
            </a:r>
            <a:r>
              <a:rPr lang="en-US" altLang="zh-CN" b="1" dirty="0"/>
              <a:t>Interaction</a:t>
            </a:r>
          </a:p>
          <a:p>
            <a:r>
              <a:rPr lang="en-US" altLang="zh-CN" dirty="0"/>
              <a:t>In this book we explore a computational approach to learning from interaction.</a:t>
            </a:r>
          </a:p>
          <a:p>
            <a:r>
              <a:rPr lang="zh-CN" altLang="en-US" dirty="0"/>
              <a:t>主要特征</a:t>
            </a:r>
          </a:p>
        </p:txBody>
      </p:sp>
    </p:spTree>
    <p:extLst>
      <p:ext uri="{BB962C8B-B14F-4D97-AF65-F5344CB8AC3E}">
        <p14:creationId xmlns:p14="http://schemas.microsoft.com/office/powerpoint/2010/main" val="6334651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054F8-87FA-4030-A34A-CFAFBD881C6D}"/>
              </a:ext>
            </a:extLst>
          </p:cNvPr>
          <p:cNvSpPr>
            <a:spLocks noGrp="1"/>
          </p:cNvSpPr>
          <p:nvPr>
            <p:ph type="title"/>
          </p:nvPr>
        </p:nvSpPr>
        <p:spPr/>
        <p:txBody>
          <a:bodyPr/>
          <a:lstStyle/>
          <a:p>
            <a:r>
              <a:rPr lang="en-US" altLang="zh-CN" dirty="0"/>
              <a:t>1.2 RL</a:t>
            </a:r>
            <a:r>
              <a:rPr lang="zh-CN" altLang="en-US" dirty="0"/>
              <a:t>问题的基本建模方法</a:t>
            </a:r>
            <a:r>
              <a:rPr lang="en-US" altLang="zh-CN" dirty="0"/>
              <a:t>——MDP</a:t>
            </a:r>
            <a:endParaRPr lang="zh-CN" altLang="en-US" dirty="0"/>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6F346DE7-434F-4515-BA31-5081565555B6}"/>
                  </a:ext>
                </a:extLst>
              </p:cNvPr>
              <p:cNvSpPr>
                <a:spLocks noGrp="1"/>
              </p:cNvSpPr>
              <p:nvPr>
                <p:ph sz="half" idx="1"/>
              </p:nvPr>
            </p:nvSpPr>
            <p:spPr/>
            <p:txBody>
              <a:bodyPr>
                <a:normAutofit lnSpcReduction="10000"/>
              </a:bodyPr>
              <a:lstStyle/>
              <a:p>
                <a:pPr marL="0" indent="0">
                  <a:buNone/>
                </a:pPr>
                <a:r>
                  <a:rPr lang="zh-CN" altLang="en-US" dirty="0"/>
                  <a:t>序列：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oMath>
                </a14:m>
                <a:endParaRPr lang="en-US" altLang="zh-CN" b="0" dirty="0"/>
              </a:p>
              <a:p>
                <a:pPr marL="0" indent="0">
                  <a:buNone/>
                </a:pPr>
                <a:r>
                  <a:rPr lang="en-US" altLang="zh-CN" dirty="0"/>
                  <a:t>A: Agent&gt;Env</a:t>
                </a:r>
              </a:p>
              <a:p>
                <a:pPr marL="0" indent="0">
                  <a:buNone/>
                </a:pPr>
                <a:r>
                  <a:rPr lang="en-US" altLang="zh-CN" dirty="0"/>
                  <a:t>S: Env&gt;Agent</a:t>
                </a:r>
              </a:p>
              <a:p>
                <a:pPr marL="0" indent="0">
                  <a:buNone/>
                </a:pPr>
                <a:r>
                  <a:rPr lang="en-US" altLang="zh-CN" dirty="0"/>
                  <a:t>R:Env&gt;Agent</a:t>
                </a:r>
                <a:r>
                  <a:rPr lang="zh-CN" altLang="en-US" dirty="0"/>
                  <a:t> </a:t>
                </a:r>
                <a:endParaRPr lang="en-US" altLang="zh-CN" dirty="0"/>
              </a:p>
              <a:p>
                <a:pPr marL="0" indent="0">
                  <a:buNone/>
                </a:pPr>
                <a:r>
                  <a:rPr lang="en-US" altLang="zh-CN" dirty="0"/>
                  <a:t>  </a:t>
                </a:r>
                <a:r>
                  <a:rPr lang="zh-CN" altLang="en-US" dirty="0"/>
                  <a:t> 人</a:t>
                </a:r>
                <a:r>
                  <a:rPr lang="en-US" altLang="zh-CN" dirty="0"/>
                  <a:t>&gt;Agent</a:t>
                </a:r>
              </a:p>
              <a:p>
                <a:pPr marL="0" indent="0">
                  <a:buNone/>
                </a:pPr>
                <a:r>
                  <a:rPr lang="zh-CN" altLang="en-US" dirty="0"/>
                  <a:t>目标</a:t>
                </a:r>
                <a:r>
                  <a:rPr lang="en-US" altLang="zh-CN" dirty="0"/>
                  <a:t>: </a:t>
                </a:r>
                <a:r>
                  <a:rPr lang="zh-CN" altLang="en-US" dirty="0"/>
                  <a:t>最大化“</a:t>
                </a:r>
                <a:r>
                  <a:rPr lang="en-US" altLang="zh-CN" dirty="0"/>
                  <a:t>cumulative reward in the long run</a:t>
                </a:r>
                <a:r>
                  <a:rPr lang="zh-CN" altLang="en-US" dirty="0"/>
                  <a:t>”</a:t>
                </a:r>
                <a:endParaRPr lang="en-US" altLang="zh-CN" dirty="0"/>
              </a:p>
              <a:p>
                <a:pPr marL="0" indent="0">
                  <a:buNone/>
                </a:pPr>
                <a:endParaRPr lang="en-US" altLang="zh-CN" dirty="0"/>
              </a:p>
              <a:p>
                <a:pPr marL="0" indent="0">
                  <a:buNone/>
                </a:pPr>
                <a:r>
                  <a:rPr lang="zh-CN" altLang="en-US" dirty="0"/>
                  <a:t>如何定义</a:t>
                </a:r>
                <a:r>
                  <a:rPr lang="en-US" altLang="zh-CN" dirty="0"/>
                  <a:t>agent</a:t>
                </a:r>
                <a:r>
                  <a:rPr lang="zh-CN" altLang="en-US" dirty="0"/>
                  <a:t>和</a:t>
                </a:r>
                <a:r>
                  <a:rPr lang="en-US" altLang="zh-CN" dirty="0"/>
                  <a:t>Env</a:t>
                </a:r>
                <a:r>
                  <a:rPr lang="zh-CN" altLang="en-US" dirty="0"/>
                  <a:t>的边界？</a:t>
                </a:r>
                <a:endParaRPr lang="en-US" altLang="zh-CN" dirty="0"/>
              </a:p>
            </p:txBody>
          </p:sp>
        </mc:Choice>
        <mc:Fallback xmlns="">
          <p:sp>
            <p:nvSpPr>
              <p:cNvPr id="9" name="内容占位符 8">
                <a:extLst>
                  <a:ext uri="{FF2B5EF4-FFF2-40B4-BE49-F238E27FC236}">
                    <a16:creationId xmlns:a16="http://schemas.microsoft.com/office/drawing/2014/main" id="{6F346DE7-434F-4515-BA31-5081565555B6}"/>
                  </a:ext>
                </a:extLst>
              </p:cNvPr>
              <p:cNvSpPr>
                <a:spLocks noGrp="1" noRot="1" noChangeAspect="1" noMove="1" noResize="1" noEditPoints="1" noAdjustHandles="1" noChangeArrowheads="1" noChangeShapeType="1" noTextEdit="1"/>
              </p:cNvSpPr>
              <p:nvPr>
                <p:ph sz="half" idx="1"/>
              </p:nvPr>
            </p:nvSpPr>
            <p:spPr>
              <a:blipFill>
                <a:blip r:embed="rId3"/>
                <a:stretch>
                  <a:fillRect l="-2471" t="-3221" r="-1882"/>
                </a:stretch>
              </a:blipFill>
            </p:spPr>
            <p:txBody>
              <a:bodyPr/>
              <a:lstStyle/>
              <a:p>
                <a:r>
                  <a:rPr lang="zh-CN" altLang="en-US">
                    <a:noFill/>
                  </a:rPr>
                  <a:t> </a:t>
                </a:r>
              </a:p>
            </p:txBody>
          </p:sp>
        </mc:Fallback>
      </mc:AlternateContent>
      <p:sp>
        <p:nvSpPr>
          <p:cNvPr id="10" name="内容占位符 9">
            <a:extLst>
              <a:ext uri="{FF2B5EF4-FFF2-40B4-BE49-F238E27FC236}">
                <a16:creationId xmlns:a16="http://schemas.microsoft.com/office/drawing/2014/main" id="{1C2304DC-2314-47E8-953D-DF97C09425E9}"/>
              </a:ext>
            </a:extLst>
          </p:cNvPr>
          <p:cNvSpPr>
            <a:spLocks noGrp="1"/>
          </p:cNvSpPr>
          <p:nvPr>
            <p:ph sz="half" idx="2"/>
          </p:nvPr>
        </p:nvSpPr>
        <p:spPr/>
        <p:txBody>
          <a:bodyPr>
            <a:normAutofit lnSpcReduction="10000"/>
          </a:bodyPr>
          <a:lstStyle/>
          <a:p>
            <a:r>
              <a:rPr lang="en-US" altLang="zh-CN" dirty="0"/>
              <a:t> </a:t>
            </a:r>
            <a:endParaRPr lang="zh-CN" altLang="en-US" dirty="0"/>
          </a:p>
        </p:txBody>
      </p:sp>
      <p:pic>
        <p:nvPicPr>
          <p:cNvPr id="8" name="图片 7">
            <a:extLst>
              <a:ext uri="{FF2B5EF4-FFF2-40B4-BE49-F238E27FC236}">
                <a16:creationId xmlns:a16="http://schemas.microsoft.com/office/drawing/2014/main" id="{395D311D-CC95-460A-981C-61A8B57CFF29}"/>
              </a:ext>
            </a:extLst>
          </p:cNvPr>
          <p:cNvPicPr>
            <a:picLocks noChangeAspect="1"/>
          </p:cNvPicPr>
          <p:nvPr/>
        </p:nvPicPr>
        <p:blipFill>
          <a:blip r:embed="rId4"/>
          <a:stretch>
            <a:fillRect/>
          </a:stretch>
        </p:blipFill>
        <p:spPr>
          <a:xfrm>
            <a:off x="6172200" y="2590800"/>
            <a:ext cx="5787571" cy="2089956"/>
          </a:xfrm>
          <a:prstGeom prst="rect">
            <a:avLst/>
          </a:prstGeom>
        </p:spPr>
      </p:pic>
    </p:spTree>
    <p:extLst>
      <p:ext uri="{BB962C8B-B14F-4D97-AF65-F5344CB8AC3E}">
        <p14:creationId xmlns:p14="http://schemas.microsoft.com/office/powerpoint/2010/main" val="14106543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4B1AF2-DAF0-40FD-9B77-922199EE3935}"/>
              </a:ext>
            </a:extLst>
          </p:cNvPr>
          <p:cNvSpPr>
            <a:spLocks noGrp="1"/>
          </p:cNvSpPr>
          <p:nvPr>
            <p:ph type="title"/>
          </p:nvPr>
        </p:nvSpPr>
        <p:spPr/>
        <p:txBody>
          <a:bodyPr/>
          <a:lstStyle/>
          <a:p>
            <a:r>
              <a:rPr lang="zh-CN" altLang="en-US" dirty="0"/>
              <a:t>一些概念的定义和表示：</a:t>
            </a:r>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A2E2772F-A674-4BDE-9A9C-3A1F685C24AC}"/>
                  </a:ext>
                </a:extLst>
              </p:cNvPr>
              <p:cNvSpPr>
                <a:spLocks noGrp="1"/>
              </p:cNvSpPr>
              <p:nvPr>
                <p:ph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𝑡</m:t>
                        </m:r>
                      </m:sub>
                    </m:sSub>
                  </m:oMath>
                </a14:m>
                <a:endParaRPr lang="en-US" altLang="zh-CN" b="0"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 </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a14:m>
                <a:endParaRPr lang="en-US" altLang="zh-CN" b="0"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𝛾</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2</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a14:m>
                <a:endParaRPr lang="en-US" altLang="zh-CN" dirty="0"/>
              </a:p>
              <a:p>
                <a:r>
                  <a:rPr lang="en-US" altLang="zh-CN" dirty="0"/>
                  <a:t>Episodic Tasks VS. Continuing Tasks</a:t>
                </a:r>
              </a:p>
              <a:p>
                <a:r>
                  <a:rPr lang="en-US" altLang="zh-CN" dirty="0"/>
                  <a:t>Policy: </a:t>
                </a:r>
                <a14:m>
                  <m:oMath xmlns:m="http://schemas.openxmlformats.org/officeDocument/2006/math">
                    <m:r>
                      <a:rPr lang="en-US" altLang="zh-CN" b="0" i="1" smtClean="0">
                        <a:latin typeface="Cambria Math" panose="02040503050406030204" pitchFamily="18" charset="0"/>
                      </a:rPr>
                      <m:t>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e>
                        <m:r>
                          <a:rPr lang="en-US" altLang="zh-CN" b="0" i="1" smtClean="0">
                            <a:latin typeface="Cambria Math" panose="02040503050406030204" pitchFamily="18" charset="0"/>
                          </a:rPr>
                          <m:t>𝑠</m:t>
                        </m:r>
                      </m:e>
                    </m:d>
                  </m:oMath>
                </a14:m>
                <a:r>
                  <a:rPr lang="en-US" altLang="zh-CN" dirty="0"/>
                  <a:t>, a mapping from states to probabilities of selecting each possible action.  </a:t>
                </a:r>
              </a:p>
              <a:p>
                <a:r>
                  <a:rPr lang="en-US" altLang="zh-CN" dirty="0"/>
                  <a:t>Value: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𝜋</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oMath>
                </a14:m>
                <a:r>
                  <a:rPr lang="zh-CN" altLang="en-US" dirty="0"/>
                  <a:t> </a:t>
                </a:r>
                <a:r>
                  <a:rPr lang="en-US" altLang="zh-CN" dirty="0"/>
                  <a:t>is the expected return when starting in s and following π thereafter. </a:t>
                </a:r>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𝜋</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oMath>
                </a14:m>
                <a:r>
                  <a:rPr lang="zh-CN" altLang="en-US" dirty="0"/>
                  <a:t>，</a:t>
                </a:r>
                <a:r>
                  <a:rPr lang="en-US" altLang="zh-CN" dirty="0"/>
                  <a:t>the value of taking action a in state s under a policy π</a:t>
                </a:r>
                <a:r>
                  <a:rPr lang="zh-CN" altLang="en-US" dirty="0"/>
                  <a:t>。</a:t>
                </a:r>
              </a:p>
            </p:txBody>
          </p:sp>
        </mc:Choice>
        <mc:Fallback xmlns="">
          <p:sp>
            <p:nvSpPr>
              <p:cNvPr id="8" name="内容占位符 7">
                <a:extLst>
                  <a:ext uri="{FF2B5EF4-FFF2-40B4-BE49-F238E27FC236}">
                    <a16:creationId xmlns:a16="http://schemas.microsoft.com/office/drawing/2014/main" id="{A2E2772F-A674-4BDE-9A9C-3A1F685C24AC}"/>
                  </a:ext>
                </a:extLst>
              </p:cNvPr>
              <p:cNvSpPr>
                <a:spLocks noGrp="1" noRot="1" noChangeAspect="1" noMove="1" noResize="1" noEditPoints="1" noAdjustHandles="1" noChangeArrowheads="1" noChangeShapeType="1" noTextEdit="1"/>
              </p:cNvSpPr>
              <p:nvPr>
                <p:ph idx="1"/>
              </p:nvPr>
            </p:nvSpPr>
            <p:spPr>
              <a:blipFill>
                <a:blip r:embed="rId3"/>
                <a:stretch>
                  <a:fillRect l="-1043" r="-522" b="-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1905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33340B0-3DDC-4BDC-A11F-5DFF22BA9A02}"/>
              </a:ext>
            </a:extLst>
          </p:cNvPr>
          <p:cNvSpPr>
            <a:spLocks noGrp="1"/>
          </p:cNvSpPr>
          <p:nvPr>
            <p:ph type="title"/>
          </p:nvPr>
        </p:nvSpPr>
        <p:spPr/>
        <p:txBody>
          <a:bodyPr/>
          <a:lstStyle/>
          <a:p>
            <a:r>
              <a:rPr lang="zh-CN" altLang="en-US" dirty="0"/>
              <a:t>贝尔曼方程的引入</a:t>
            </a:r>
          </a:p>
        </p:txBody>
      </p:sp>
      <p:pic>
        <p:nvPicPr>
          <p:cNvPr id="5" name="内容占位符 4">
            <a:extLst>
              <a:ext uri="{FF2B5EF4-FFF2-40B4-BE49-F238E27FC236}">
                <a16:creationId xmlns:a16="http://schemas.microsoft.com/office/drawing/2014/main" id="{C4ACB23C-2336-4F73-8711-A17BC1E5CDCB}"/>
              </a:ext>
            </a:extLst>
          </p:cNvPr>
          <p:cNvPicPr>
            <a:picLocks noGrp="1" noChangeAspect="1"/>
          </p:cNvPicPr>
          <p:nvPr>
            <p:ph idx="1"/>
          </p:nvPr>
        </p:nvPicPr>
        <p:blipFill>
          <a:blip r:embed="rId3"/>
          <a:stretch>
            <a:fillRect/>
          </a:stretch>
        </p:blipFill>
        <p:spPr>
          <a:xfrm>
            <a:off x="838200" y="1354435"/>
            <a:ext cx="10515600" cy="1357149"/>
          </a:xfrm>
          <a:prstGeom prst="rect">
            <a:avLst/>
          </a:prstGeom>
        </p:spPr>
      </p:pic>
      <p:pic>
        <p:nvPicPr>
          <p:cNvPr id="6" name="图片 5">
            <a:extLst>
              <a:ext uri="{FF2B5EF4-FFF2-40B4-BE49-F238E27FC236}">
                <a16:creationId xmlns:a16="http://schemas.microsoft.com/office/drawing/2014/main" id="{5BD43382-D177-4C53-9534-C013265F96AD}"/>
              </a:ext>
            </a:extLst>
          </p:cNvPr>
          <p:cNvPicPr>
            <a:picLocks noChangeAspect="1"/>
          </p:cNvPicPr>
          <p:nvPr/>
        </p:nvPicPr>
        <p:blipFill>
          <a:blip r:embed="rId4"/>
          <a:stretch>
            <a:fillRect/>
          </a:stretch>
        </p:blipFill>
        <p:spPr>
          <a:xfrm>
            <a:off x="838200" y="2618591"/>
            <a:ext cx="10163175" cy="3124200"/>
          </a:xfrm>
          <a:prstGeom prst="rect">
            <a:avLst/>
          </a:prstGeom>
        </p:spPr>
      </p:pic>
    </p:spTree>
    <p:extLst>
      <p:ext uri="{BB962C8B-B14F-4D97-AF65-F5344CB8AC3E}">
        <p14:creationId xmlns:p14="http://schemas.microsoft.com/office/powerpoint/2010/main" val="3527847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853F0F-F94C-4A53-A013-F00912BF96C6}"/>
              </a:ext>
            </a:extLst>
          </p:cNvPr>
          <p:cNvSpPr>
            <a:spLocks noGrp="1"/>
          </p:cNvSpPr>
          <p:nvPr>
            <p:ph type="title"/>
          </p:nvPr>
        </p:nvSpPr>
        <p:spPr/>
        <p:txBody>
          <a:bodyPr/>
          <a:lstStyle/>
          <a:p>
            <a:r>
              <a:rPr lang="en-US" altLang="zh-CN" dirty="0"/>
              <a:t>C4 Dynamic Programming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7227F53-21F1-4881-8802-D646BDF19905}"/>
                  </a:ext>
                </a:extLst>
              </p:cNvPr>
              <p:cNvSpPr>
                <a:spLocks noGrp="1"/>
              </p:cNvSpPr>
              <p:nvPr>
                <p:ph idx="1"/>
              </p:nvPr>
            </p:nvSpPr>
            <p:spPr/>
            <p:txBody>
              <a:bodyPr/>
              <a:lstStyle/>
              <a:p>
                <a:r>
                  <a:rPr lang="en-US" altLang="zh-CN" dirty="0"/>
                  <a:t>Use value functions to organize and structure the search for good policies</a:t>
                </a:r>
              </a:p>
              <a:p>
                <a:endParaRPr lang="en-US" altLang="zh-CN" dirty="0"/>
              </a:p>
              <a:p>
                <a:r>
                  <a:rPr lang="en-US" altLang="zh-CN" dirty="0"/>
                  <a:t>1st, Policy Evaluation , compute the state-value function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𝜋</m:t>
                        </m:r>
                      </m:sub>
                    </m:sSub>
                  </m:oMath>
                </a14:m>
                <a:r>
                  <a:rPr lang="en-US" altLang="zh-CN" dirty="0"/>
                  <a:t> for an arbitrary policy </a:t>
                </a:r>
                <a14:m>
                  <m:oMath xmlns:m="http://schemas.openxmlformats.org/officeDocument/2006/math">
                    <m:r>
                      <a:rPr lang="en-US" altLang="zh-CN" b="0" i="1" dirty="0" smtClean="0">
                        <a:latin typeface="Cambria Math" panose="02040503050406030204" pitchFamily="18" charset="0"/>
                      </a:rPr>
                      <m:t>𝜋</m:t>
                    </m:r>
                  </m:oMath>
                </a14:m>
                <a:r>
                  <a:rPr lang="en-US" altLang="zh-CN" dirty="0"/>
                  <a:t>. </a:t>
                </a:r>
              </a:p>
              <a:p>
                <a:r>
                  <a:rPr lang="en-US" altLang="zh-CN" dirty="0"/>
                  <a:t>2ed, Policy Improvement ,  compute a better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r>
                          <a:rPr lang="en-US" altLang="zh-CN" b="0" i="1" smtClean="0">
                            <a:latin typeface="Cambria Math" panose="02040503050406030204" pitchFamily="18" charset="0"/>
                          </a:rPr>
                          <m:t>′</m:t>
                        </m:r>
                      </m:sup>
                    </m:sSup>
                  </m:oMath>
                </a14:m>
                <a:r>
                  <a:rPr lang="en-US" altLang="zh-CN" dirty="0"/>
                  <a:t>for a given </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v</m:t>
                        </m:r>
                      </m:e>
                      <m:sub>
                        <m:r>
                          <a:rPr lang="en-US" altLang="zh-CN" b="0" i="1" smtClean="0">
                            <a:latin typeface="Cambria Math" panose="02040503050406030204" pitchFamily="18" charset="0"/>
                          </a:rPr>
                          <m:t>𝜋</m:t>
                        </m:r>
                      </m:sub>
                    </m:sSub>
                  </m:oMath>
                </a14:m>
                <a:r>
                  <a:rPr lang="en-US" altLang="zh-CN" dirty="0"/>
                  <a:t>.</a:t>
                </a:r>
              </a:p>
              <a:p>
                <a:r>
                  <a:rPr lang="en-US" altLang="zh-CN" dirty="0"/>
                  <a:t>Policy iteration:  </a:t>
                </a:r>
                <a:endParaRPr lang="zh-CN" altLang="en-US" dirty="0"/>
              </a:p>
            </p:txBody>
          </p:sp>
        </mc:Choice>
        <mc:Fallback xmlns="">
          <p:sp>
            <p:nvSpPr>
              <p:cNvPr id="3" name="内容占位符 2">
                <a:extLst>
                  <a:ext uri="{FF2B5EF4-FFF2-40B4-BE49-F238E27FC236}">
                    <a16:creationId xmlns:a16="http://schemas.microsoft.com/office/drawing/2014/main" id="{17227F53-21F1-4881-8802-D646BDF19905}"/>
                  </a:ext>
                </a:extLst>
              </p:cNvPr>
              <p:cNvSpPr>
                <a:spLocks noGrp="1" noRot="1" noChangeAspect="1" noMove="1" noResize="1" noEditPoints="1" noAdjustHandles="1" noChangeArrowheads="1" noChangeShapeType="1" noTextEdit="1"/>
              </p:cNvSpPr>
              <p:nvPr>
                <p:ph idx="1"/>
              </p:nvPr>
            </p:nvSpPr>
            <p:spPr>
              <a:blipFill>
                <a:blip r:embed="rId3"/>
                <a:stretch>
                  <a:fillRect l="-1043" t="-2521" r="-115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CAFD027-E7CA-4941-8B15-D49B583EF2EE}"/>
              </a:ext>
            </a:extLst>
          </p:cNvPr>
          <p:cNvPicPr>
            <a:picLocks noChangeAspect="1"/>
          </p:cNvPicPr>
          <p:nvPr/>
        </p:nvPicPr>
        <p:blipFill>
          <a:blip r:embed="rId4"/>
          <a:stretch>
            <a:fillRect/>
          </a:stretch>
        </p:blipFill>
        <p:spPr>
          <a:xfrm>
            <a:off x="1230630" y="5141912"/>
            <a:ext cx="9067800" cy="904875"/>
          </a:xfrm>
          <a:prstGeom prst="rect">
            <a:avLst/>
          </a:prstGeom>
        </p:spPr>
      </p:pic>
    </p:spTree>
    <p:extLst>
      <p:ext uri="{BB962C8B-B14F-4D97-AF65-F5344CB8AC3E}">
        <p14:creationId xmlns:p14="http://schemas.microsoft.com/office/powerpoint/2010/main" val="33219666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295BA-4681-4EEF-BE6E-51AD7D0481D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F49F964-1CE7-4590-9ACD-C2775EA29CAD}"/>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7115240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70C13-5942-4501-B2E2-BDD330BAA563}"/>
              </a:ext>
            </a:extLst>
          </p:cNvPr>
          <p:cNvSpPr>
            <a:spLocks noGrp="1"/>
          </p:cNvSpPr>
          <p:nvPr>
            <p:ph type="title"/>
          </p:nvPr>
        </p:nvSpPr>
        <p:spPr/>
        <p:txBody>
          <a:bodyPr/>
          <a:lstStyle/>
          <a:p>
            <a:r>
              <a:rPr lang="en-US" altLang="zh-CN" dirty="0"/>
              <a:t>2.</a:t>
            </a:r>
            <a:r>
              <a:rPr lang="zh-CN" altLang="en-US" dirty="0"/>
              <a:t>基于表格法的解决方案</a:t>
            </a:r>
          </a:p>
        </p:txBody>
      </p:sp>
      <p:sp>
        <p:nvSpPr>
          <p:cNvPr id="3" name="内容占位符 2">
            <a:extLst>
              <a:ext uri="{FF2B5EF4-FFF2-40B4-BE49-F238E27FC236}">
                <a16:creationId xmlns:a16="http://schemas.microsoft.com/office/drawing/2014/main" id="{3C8BBF6C-1369-400E-ADED-6B008AACB6B2}"/>
              </a:ext>
            </a:extLst>
          </p:cNvPr>
          <p:cNvSpPr>
            <a:spLocks noGrp="1"/>
          </p:cNvSpPr>
          <p:nvPr>
            <p:ph idx="1"/>
          </p:nvPr>
        </p:nvSpPr>
        <p:spPr/>
        <p:txBody>
          <a:bodyPr/>
          <a:lstStyle/>
          <a:p>
            <a:r>
              <a:rPr lang="en-US" altLang="zh-CN" dirty="0"/>
              <a:t>DP</a:t>
            </a:r>
          </a:p>
          <a:p>
            <a:r>
              <a:rPr lang="en-US" altLang="zh-CN" dirty="0"/>
              <a:t>MC</a:t>
            </a:r>
          </a:p>
          <a:p>
            <a:r>
              <a:rPr lang="en-US" altLang="zh-CN" dirty="0"/>
              <a:t>TD</a:t>
            </a:r>
          </a:p>
        </p:txBody>
      </p:sp>
    </p:spTree>
    <p:extLst>
      <p:ext uri="{BB962C8B-B14F-4D97-AF65-F5344CB8AC3E}">
        <p14:creationId xmlns:p14="http://schemas.microsoft.com/office/powerpoint/2010/main" val="17716079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F56BF-255F-43A8-9288-C2503AFBB595}"/>
              </a:ext>
            </a:extLst>
          </p:cNvPr>
          <p:cNvSpPr>
            <a:spLocks noGrp="1"/>
          </p:cNvSpPr>
          <p:nvPr>
            <p:ph type="title"/>
          </p:nvPr>
        </p:nvSpPr>
        <p:spPr/>
        <p:txBody>
          <a:bodyPr/>
          <a:lstStyle/>
          <a:p>
            <a:r>
              <a:rPr lang="en-US" altLang="zh-CN" dirty="0"/>
              <a:t>GPI </a:t>
            </a:r>
            <a:r>
              <a:rPr lang="zh-CN" altLang="en-US" dirty="0"/>
              <a:t>框架</a:t>
            </a:r>
          </a:p>
        </p:txBody>
      </p:sp>
      <p:pic>
        <p:nvPicPr>
          <p:cNvPr id="4" name="内容占位符 3">
            <a:extLst>
              <a:ext uri="{FF2B5EF4-FFF2-40B4-BE49-F238E27FC236}">
                <a16:creationId xmlns:a16="http://schemas.microsoft.com/office/drawing/2014/main" id="{C5BD4BB0-D385-494D-8EF9-A9C6A6F53F89}"/>
              </a:ext>
            </a:extLst>
          </p:cNvPr>
          <p:cNvPicPr>
            <a:picLocks noGrp="1" noChangeAspect="1"/>
          </p:cNvPicPr>
          <p:nvPr>
            <p:ph sz="half" idx="1"/>
          </p:nvPr>
        </p:nvPicPr>
        <p:blipFill>
          <a:blip r:embed="rId2"/>
          <a:stretch>
            <a:fillRect/>
          </a:stretch>
        </p:blipFill>
        <p:spPr>
          <a:xfrm>
            <a:off x="1932104" y="1825625"/>
            <a:ext cx="2993792" cy="4351338"/>
          </a:xfrm>
          <a:prstGeom prst="rect">
            <a:avLst/>
          </a:prstGeom>
        </p:spPr>
      </p:pic>
      <p:sp>
        <p:nvSpPr>
          <p:cNvPr id="7" name="内容占位符 6">
            <a:extLst>
              <a:ext uri="{FF2B5EF4-FFF2-40B4-BE49-F238E27FC236}">
                <a16:creationId xmlns:a16="http://schemas.microsoft.com/office/drawing/2014/main" id="{73D8E58D-138F-4661-85DF-9D87ECE50251}"/>
              </a:ext>
            </a:extLst>
          </p:cNvPr>
          <p:cNvSpPr>
            <a:spLocks noGrp="1"/>
          </p:cNvSpPr>
          <p:nvPr>
            <p:ph sz="half" idx="2"/>
          </p:nvPr>
        </p:nvSpPr>
        <p:spPr>
          <a:xfrm>
            <a:off x="6172200" y="1968285"/>
            <a:ext cx="5181600" cy="4208678"/>
          </a:xfrm>
        </p:spPr>
        <p:txBody>
          <a:bodyPr/>
          <a:lstStyle/>
          <a:p>
            <a:r>
              <a:rPr lang="zh-CN" altLang="en-US" dirty="0"/>
              <a:t>策略评估 </a:t>
            </a:r>
            <a:r>
              <a:rPr lang="en-US" altLang="zh-CN" dirty="0"/>
              <a:t>E</a:t>
            </a:r>
          </a:p>
          <a:p>
            <a:r>
              <a:rPr lang="zh-CN" altLang="en-US" dirty="0"/>
              <a:t>策略提升 </a:t>
            </a:r>
            <a:r>
              <a:rPr lang="en-US" altLang="zh-CN" dirty="0"/>
              <a:t>I</a:t>
            </a:r>
          </a:p>
          <a:p>
            <a:r>
              <a:rPr lang="zh-CN" altLang="en-US" dirty="0"/>
              <a:t>二者可以同时进行，下文会有叙述。</a:t>
            </a:r>
            <a:endParaRPr lang="en-US" altLang="zh-CN" dirty="0"/>
          </a:p>
          <a:p>
            <a:endParaRPr lang="zh-CN" altLang="en-US" dirty="0"/>
          </a:p>
        </p:txBody>
      </p:sp>
    </p:spTree>
    <p:extLst>
      <p:ext uri="{BB962C8B-B14F-4D97-AF65-F5344CB8AC3E}">
        <p14:creationId xmlns:p14="http://schemas.microsoft.com/office/powerpoint/2010/main" val="39293731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9F9EE0-77DC-439D-97A7-347B6041E3A3}"/>
              </a:ext>
            </a:extLst>
          </p:cNvPr>
          <p:cNvSpPr>
            <a:spLocks noGrp="1"/>
          </p:cNvSpPr>
          <p:nvPr>
            <p:ph type="title"/>
          </p:nvPr>
        </p:nvSpPr>
        <p:spPr/>
        <p:txBody>
          <a:bodyPr/>
          <a:lstStyle/>
          <a:p>
            <a:r>
              <a:rPr lang="en-US" altLang="zh-CN" dirty="0"/>
              <a:t>2.1DP</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9CDF5-2621-4335-A1CF-1691B85343BD}"/>
                  </a:ext>
                </a:extLst>
              </p:cNvPr>
              <p:cNvSpPr>
                <a:spLocks noGrp="1"/>
              </p:cNvSpPr>
              <p:nvPr>
                <p:ph sz="half" idx="1"/>
              </p:nvPr>
            </p:nvSpPr>
            <p:spPr/>
            <p:txBody>
              <a:bodyPr/>
              <a:lstStyle/>
              <a:p>
                <a:r>
                  <a:rPr lang="zh-CN" altLang="en-US" dirty="0"/>
                  <a:t>模型已知</a:t>
                </a:r>
                <a:endParaRPr lang="en-US" altLang="zh-CN" dirty="0"/>
              </a:p>
              <a:p>
                <a:r>
                  <a:rPr lang="zh-CN" altLang="en-US" dirty="0"/>
                  <a:t>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m:t>
                        </m:r>
                      </m:sub>
                    </m:sSub>
                  </m:oMath>
                </a14:m>
                <a:r>
                  <a:rPr lang="zh-CN" altLang="en-US" dirty="0"/>
                  <a:t>进行估计</a:t>
                </a:r>
                <a:endParaRPr lang="en-US" altLang="zh-CN" dirty="0"/>
              </a:p>
              <a:p>
                <a:r>
                  <a:rPr lang="zh-CN" altLang="en-US" dirty="0"/>
                  <a:t>策略估计</a:t>
                </a:r>
                <a:r>
                  <a:rPr lang="en-US" altLang="zh-CN" dirty="0"/>
                  <a:t>E</a:t>
                </a:r>
              </a:p>
              <a:p>
                <a:r>
                  <a:rPr lang="zh-CN" altLang="en-US" dirty="0"/>
                  <a:t>策略提升</a:t>
                </a:r>
                <a:r>
                  <a:rPr lang="en-US" altLang="zh-CN" dirty="0"/>
                  <a:t>I</a:t>
                </a:r>
                <a:endParaRPr lang="zh-CN" altLang="en-US" dirty="0"/>
              </a:p>
            </p:txBody>
          </p:sp>
        </mc:Choice>
        <mc:Fallback xmlns="">
          <p:sp>
            <p:nvSpPr>
              <p:cNvPr id="3" name="内容占位符 2">
                <a:extLst>
                  <a:ext uri="{FF2B5EF4-FFF2-40B4-BE49-F238E27FC236}">
                    <a16:creationId xmlns:a16="http://schemas.microsoft.com/office/drawing/2014/main" id="{1DF9CDF5-2621-4335-A1CF-1691B85343BD}"/>
                  </a:ext>
                </a:extLst>
              </p:cNvPr>
              <p:cNvSpPr>
                <a:spLocks noGrp="1" noRot="1" noChangeAspect="1" noMove="1" noResize="1" noEditPoints="1" noAdjustHandles="1" noChangeArrowheads="1" noChangeShapeType="1" noTextEdit="1"/>
              </p:cNvSpPr>
              <p:nvPr>
                <p:ph sz="half" idx="1"/>
              </p:nvPr>
            </p:nvSpPr>
            <p:spPr>
              <a:blipFill>
                <a:blip r:embed="rId3"/>
                <a:stretch>
                  <a:fillRect l="-2118" t="-2521"/>
                </a:stretch>
              </a:blipFill>
            </p:spPr>
            <p:txBody>
              <a:bodyPr/>
              <a:lstStyle/>
              <a:p>
                <a:r>
                  <a:rPr lang="zh-CN" altLang="en-US">
                    <a:noFill/>
                  </a:rPr>
                  <a:t> </a:t>
                </a:r>
              </a:p>
            </p:txBody>
          </p:sp>
        </mc:Fallback>
      </mc:AlternateContent>
      <p:pic>
        <p:nvPicPr>
          <p:cNvPr id="6" name="内容占位符 5">
            <a:extLst>
              <a:ext uri="{FF2B5EF4-FFF2-40B4-BE49-F238E27FC236}">
                <a16:creationId xmlns:a16="http://schemas.microsoft.com/office/drawing/2014/main" id="{A444DE29-A6D4-4247-A60F-1C3D67C1DCB8}"/>
              </a:ext>
            </a:extLst>
          </p:cNvPr>
          <p:cNvPicPr>
            <a:picLocks noGrp="1" noChangeAspect="1"/>
          </p:cNvPicPr>
          <p:nvPr>
            <p:ph sz="half" idx="2"/>
          </p:nvPr>
        </p:nvPicPr>
        <p:blipFill>
          <a:blip r:embed="rId4"/>
          <a:stretch>
            <a:fillRect/>
          </a:stretch>
        </p:blipFill>
        <p:spPr>
          <a:xfrm>
            <a:off x="3905573" y="1338478"/>
            <a:ext cx="7845217" cy="5325631"/>
          </a:xfrm>
          <a:prstGeom prst="rect">
            <a:avLst/>
          </a:prstGeom>
        </p:spPr>
      </p:pic>
      <p:pic>
        <p:nvPicPr>
          <p:cNvPr id="5" name="图片 4">
            <a:extLst>
              <a:ext uri="{FF2B5EF4-FFF2-40B4-BE49-F238E27FC236}">
                <a16:creationId xmlns:a16="http://schemas.microsoft.com/office/drawing/2014/main" id="{4AB35DFF-3382-46BC-A4CF-BA1FB2CFDC31}"/>
              </a:ext>
            </a:extLst>
          </p:cNvPr>
          <p:cNvPicPr>
            <a:picLocks noChangeAspect="1"/>
          </p:cNvPicPr>
          <p:nvPr/>
        </p:nvPicPr>
        <p:blipFill>
          <a:blip r:embed="rId5"/>
          <a:stretch>
            <a:fillRect/>
          </a:stretch>
        </p:blipFill>
        <p:spPr>
          <a:xfrm>
            <a:off x="2961468" y="535603"/>
            <a:ext cx="7658100" cy="781050"/>
          </a:xfrm>
          <a:prstGeom prst="rect">
            <a:avLst/>
          </a:prstGeom>
        </p:spPr>
      </p:pic>
    </p:spTree>
    <p:extLst>
      <p:ext uri="{BB962C8B-B14F-4D97-AF65-F5344CB8AC3E}">
        <p14:creationId xmlns:p14="http://schemas.microsoft.com/office/powerpoint/2010/main" val="2872192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FAE97-E513-4BD6-A185-597538E897C5}"/>
              </a:ext>
            </a:extLst>
          </p:cNvPr>
          <p:cNvSpPr>
            <a:spLocks noGrp="1"/>
          </p:cNvSpPr>
          <p:nvPr>
            <p:ph type="title"/>
          </p:nvPr>
        </p:nvSpPr>
        <p:spPr/>
        <p:txBody>
          <a:bodyPr/>
          <a:lstStyle/>
          <a:p>
            <a:r>
              <a:rPr lang="en-US" altLang="zh-CN" dirty="0"/>
              <a:t>2.2 MC</a:t>
            </a:r>
            <a:endParaRPr lang="zh-CN" altLang="en-US" dirty="0"/>
          </a:p>
        </p:txBody>
      </p:sp>
      <p:sp>
        <p:nvSpPr>
          <p:cNvPr id="3" name="内容占位符 2">
            <a:extLst>
              <a:ext uri="{FF2B5EF4-FFF2-40B4-BE49-F238E27FC236}">
                <a16:creationId xmlns:a16="http://schemas.microsoft.com/office/drawing/2014/main" id="{D3CA97D9-CB4F-4B53-BC7E-F742DE84C5A4}"/>
              </a:ext>
            </a:extLst>
          </p:cNvPr>
          <p:cNvSpPr>
            <a:spLocks noGrp="1"/>
          </p:cNvSpPr>
          <p:nvPr>
            <p:ph sz="half" idx="1"/>
          </p:nvPr>
        </p:nvSpPr>
        <p:spPr/>
        <p:txBody>
          <a:bodyPr/>
          <a:lstStyle/>
          <a:p>
            <a:r>
              <a:rPr lang="zh-CN" altLang="en-US" dirty="0"/>
              <a:t>无模型</a:t>
            </a:r>
            <a:endParaRPr lang="en-US" altLang="zh-CN" dirty="0"/>
          </a:p>
          <a:p>
            <a:r>
              <a:rPr lang="en-US" altLang="zh-CN" dirty="0"/>
              <a:t>MC Predicted</a:t>
            </a:r>
          </a:p>
          <a:p>
            <a:r>
              <a:rPr lang="en-US" altLang="zh-CN" dirty="0"/>
              <a:t> (</a:t>
            </a:r>
            <a:r>
              <a:rPr lang="zh-CN" altLang="en-US" dirty="0"/>
              <a:t>策略评估</a:t>
            </a:r>
            <a:r>
              <a:rPr lang="en-US" altLang="zh-CN" dirty="0"/>
              <a:t>)</a:t>
            </a:r>
          </a:p>
          <a:p>
            <a:r>
              <a:rPr lang="en-US" altLang="zh-CN" dirty="0"/>
              <a:t>MC Control</a:t>
            </a:r>
          </a:p>
          <a:p>
            <a:r>
              <a:rPr lang="en-US" altLang="zh-CN" dirty="0"/>
              <a:t> (</a:t>
            </a:r>
            <a:r>
              <a:rPr lang="zh-CN" altLang="en-US" dirty="0"/>
              <a:t>相当于策略提升吗？</a:t>
            </a:r>
            <a:r>
              <a:rPr lang="en-US" altLang="zh-CN" dirty="0"/>
              <a:t>)</a:t>
            </a:r>
          </a:p>
          <a:p>
            <a:r>
              <a:rPr lang="zh-CN" altLang="en-US" dirty="0"/>
              <a:t>有</a:t>
            </a:r>
            <a:r>
              <a:rPr lang="en-US" altLang="zh-CN" dirty="0"/>
              <a:t>on-policy </a:t>
            </a:r>
          </a:p>
          <a:p>
            <a:r>
              <a:rPr lang="zh-CN" altLang="en-US" dirty="0"/>
              <a:t>有</a:t>
            </a:r>
            <a:r>
              <a:rPr lang="en-US" altLang="zh-CN" dirty="0"/>
              <a:t>off-policy</a:t>
            </a:r>
          </a:p>
          <a:p>
            <a:endParaRPr lang="zh-CN" altLang="en-US" dirty="0"/>
          </a:p>
        </p:txBody>
      </p:sp>
      <p:sp>
        <p:nvSpPr>
          <p:cNvPr id="4" name="内容占位符 3">
            <a:extLst>
              <a:ext uri="{FF2B5EF4-FFF2-40B4-BE49-F238E27FC236}">
                <a16:creationId xmlns:a16="http://schemas.microsoft.com/office/drawing/2014/main" id="{9DCA02DF-C715-45C6-BC29-D1572D6BF423}"/>
              </a:ext>
            </a:extLst>
          </p:cNvPr>
          <p:cNvSpPr>
            <a:spLocks noGrp="1"/>
          </p:cNvSpPr>
          <p:nvPr>
            <p:ph sz="half" idx="2"/>
          </p:nvPr>
        </p:nvSpPr>
        <p:spPr/>
        <p:txBody>
          <a:bodyPr/>
          <a:lstStyle/>
          <a:p>
            <a:endParaRPr lang="zh-CN" altLang="en-US"/>
          </a:p>
        </p:txBody>
      </p:sp>
    </p:spTree>
    <p:extLst>
      <p:ext uri="{BB962C8B-B14F-4D97-AF65-F5344CB8AC3E}">
        <p14:creationId xmlns:p14="http://schemas.microsoft.com/office/powerpoint/2010/main" val="15200945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9C82B2-7030-429A-AB5C-828C04FD43DD}"/>
              </a:ext>
            </a:extLst>
          </p:cNvPr>
          <p:cNvSpPr>
            <a:spLocks noGrp="1"/>
          </p:cNvSpPr>
          <p:nvPr>
            <p:ph type="title"/>
          </p:nvPr>
        </p:nvSpPr>
        <p:spPr/>
        <p:txBody>
          <a:bodyPr/>
          <a:lstStyle/>
          <a:p>
            <a:r>
              <a:rPr lang="en-US" altLang="zh-CN" dirty="0"/>
              <a:t>On-policy  vs off policy </a:t>
            </a:r>
            <a:endParaRPr lang="zh-CN" altLang="en-US" dirty="0"/>
          </a:p>
        </p:txBody>
      </p:sp>
      <p:pic>
        <p:nvPicPr>
          <p:cNvPr id="5" name="内容占位符 4">
            <a:extLst>
              <a:ext uri="{FF2B5EF4-FFF2-40B4-BE49-F238E27FC236}">
                <a16:creationId xmlns:a16="http://schemas.microsoft.com/office/drawing/2014/main" id="{01E6A56F-CE98-4E25-ACFC-8A50CF670131}"/>
              </a:ext>
            </a:extLst>
          </p:cNvPr>
          <p:cNvPicPr>
            <a:picLocks noGrp="1" noChangeAspect="1"/>
          </p:cNvPicPr>
          <p:nvPr>
            <p:ph sz="half" idx="1"/>
          </p:nvPr>
        </p:nvPicPr>
        <p:blipFill>
          <a:blip r:embed="rId3"/>
          <a:stretch>
            <a:fillRect/>
          </a:stretch>
        </p:blipFill>
        <p:spPr>
          <a:xfrm>
            <a:off x="172427" y="1999281"/>
            <a:ext cx="5847373" cy="3594735"/>
          </a:xfrm>
          <a:prstGeom prst="rect">
            <a:avLst/>
          </a:prstGeom>
        </p:spPr>
      </p:pic>
      <p:pic>
        <p:nvPicPr>
          <p:cNvPr id="6" name="内容占位符 5">
            <a:extLst>
              <a:ext uri="{FF2B5EF4-FFF2-40B4-BE49-F238E27FC236}">
                <a16:creationId xmlns:a16="http://schemas.microsoft.com/office/drawing/2014/main" id="{BC54711C-6F5D-438A-AEB5-8D86A79AF84F}"/>
              </a:ext>
            </a:extLst>
          </p:cNvPr>
          <p:cNvPicPr>
            <a:picLocks noGrp="1" noChangeAspect="1"/>
          </p:cNvPicPr>
          <p:nvPr>
            <p:ph sz="half" idx="2"/>
          </p:nvPr>
        </p:nvPicPr>
        <p:blipFill>
          <a:blip r:embed="rId4"/>
          <a:stretch>
            <a:fillRect/>
          </a:stretch>
        </p:blipFill>
        <p:spPr>
          <a:xfrm>
            <a:off x="5987367" y="1999281"/>
            <a:ext cx="6179250" cy="3594734"/>
          </a:xfrm>
          <a:prstGeom prst="rect">
            <a:avLst/>
          </a:prstGeom>
        </p:spPr>
      </p:pic>
    </p:spTree>
    <p:extLst>
      <p:ext uri="{BB962C8B-B14F-4D97-AF65-F5344CB8AC3E}">
        <p14:creationId xmlns:p14="http://schemas.microsoft.com/office/powerpoint/2010/main" val="33086166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9C82B2-7030-429A-AB5C-828C04FD43DD}"/>
              </a:ext>
            </a:extLst>
          </p:cNvPr>
          <p:cNvSpPr>
            <a:spLocks noGrp="1"/>
          </p:cNvSpPr>
          <p:nvPr>
            <p:ph type="title"/>
          </p:nvPr>
        </p:nvSpPr>
        <p:spPr/>
        <p:txBody>
          <a:bodyPr/>
          <a:lstStyle/>
          <a:p>
            <a:r>
              <a:rPr lang="en-US" altLang="zh-CN" dirty="0"/>
              <a:t>On-policy  vs off policy </a:t>
            </a:r>
            <a:endParaRPr lang="zh-CN" altLang="en-US" dirty="0"/>
          </a:p>
        </p:txBody>
      </p:sp>
      <p:sp>
        <p:nvSpPr>
          <p:cNvPr id="4" name="内容占位符 3">
            <a:extLst>
              <a:ext uri="{FF2B5EF4-FFF2-40B4-BE49-F238E27FC236}">
                <a16:creationId xmlns:a16="http://schemas.microsoft.com/office/drawing/2014/main" id="{396EA90F-296E-462A-B0BA-A7A1C1287EF4}"/>
              </a:ext>
            </a:extLst>
          </p:cNvPr>
          <p:cNvSpPr>
            <a:spLocks noGrp="1"/>
          </p:cNvSpPr>
          <p:nvPr>
            <p:ph sz="half" idx="1"/>
          </p:nvPr>
        </p:nvSpPr>
        <p:spPr/>
        <p:txBody>
          <a:bodyPr/>
          <a:lstStyle/>
          <a:p>
            <a:endParaRPr lang="zh-CN" altLang="en-US" dirty="0"/>
          </a:p>
        </p:txBody>
      </p:sp>
      <p:sp>
        <p:nvSpPr>
          <p:cNvPr id="8" name="内容占位符 7">
            <a:extLst>
              <a:ext uri="{FF2B5EF4-FFF2-40B4-BE49-F238E27FC236}">
                <a16:creationId xmlns:a16="http://schemas.microsoft.com/office/drawing/2014/main" id="{4D532762-9A11-483A-A31B-095A819120F6}"/>
              </a:ext>
            </a:extLst>
          </p:cNvPr>
          <p:cNvSpPr>
            <a:spLocks noGrp="1"/>
          </p:cNvSpPr>
          <p:nvPr>
            <p:ph sz="half" idx="2"/>
          </p:nvPr>
        </p:nvSpPr>
        <p:spPr/>
        <p:txBody>
          <a:bodyPr/>
          <a:lstStyle/>
          <a:p>
            <a:endParaRPr lang="zh-CN" altLang="en-US"/>
          </a:p>
        </p:txBody>
      </p:sp>
    </p:spTree>
    <p:extLst>
      <p:ext uri="{BB962C8B-B14F-4D97-AF65-F5344CB8AC3E}">
        <p14:creationId xmlns:p14="http://schemas.microsoft.com/office/powerpoint/2010/main" val="12662162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C2B3EA-A791-46E6-88F8-E7172203DCB0}"/>
              </a:ext>
            </a:extLst>
          </p:cNvPr>
          <p:cNvSpPr>
            <a:spLocks noGrp="1"/>
          </p:cNvSpPr>
          <p:nvPr>
            <p:ph type="title"/>
          </p:nvPr>
        </p:nvSpPr>
        <p:spPr/>
        <p:txBody>
          <a:bodyPr/>
          <a:lstStyle/>
          <a:p>
            <a:r>
              <a:rPr lang="en-US" altLang="zh-CN" dirty="0"/>
              <a:t>2.3 TD</a:t>
            </a:r>
            <a:endParaRPr lang="zh-CN" altLang="en-US" dirty="0"/>
          </a:p>
        </p:txBody>
      </p:sp>
      <p:sp>
        <p:nvSpPr>
          <p:cNvPr id="3" name="内容占位符 2">
            <a:extLst>
              <a:ext uri="{FF2B5EF4-FFF2-40B4-BE49-F238E27FC236}">
                <a16:creationId xmlns:a16="http://schemas.microsoft.com/office/drawing/2014/main" id="{B623A461-90AB-445E-8A18-0DC960BD4A31}"/>
              </a:ext>
            </a:extLst>
          </p:cNvPr>
          <p:cNvSpPr>
            <a:spLocks noGrp="1"/>
          </p:cNvSpPr>
          <p:nvPr>
            <p:ph sz="half" idx="1"/>
          </p:nvPr>
        </p:nvSpPr>
        <p:spPr/>
        <p:txBody>
          <a:bodyPr/>
          <a:lstStyle/>
          <a:p>
            <a:r>
              <a:rPr lang="zh-CN" altLang="en-US" dirty="0"/>
              <a:t>无模型</a:t>
            </a:r>
            <a:endParaRPr lang="en-US" altLang="zh-CN" dirty="0"/>
          </a:p>
          <a:p>
            <a:r>
              <a:rPr lang="en-US" altLang="zh-CN" dirty="0"/>
              <a:t>Bootstrap</a:t>
            </a:r>
          </a:p>
          <a:p>
            <a:r>
              <a:rPr lang="en-US" altLang="zh-CN" dirty="0"/>
              <a:t>TD prediction</a:t>
            </a:r>
          </a:p>
          <a:p>
            <a:r>
              <a:rPr lang="en-US" altLang="zh-CN" dirty="0"/>
              <a:t>TD control </a:t>
            </a:r>
            <a:r>
              <a:rPr lang="zh-CN" altLang="en-US" dirty="0"/>
              <a:t>有三种：</a:t>
            </a:r>
            <a:endParaRPr lang="en-US" altLang="zh-CN" dirty="0"/>
          </a:p>
          <a:p>
            <a:r>
              <a:rPr lang="en-US" altLang="zh-CN" dirty="0" err="1"/>
              <a:t>Sarsa</a:t>
            </a:r>
            <a:r>
              <a:rPr lang="en-US" altLang="zh-CN" dirty="0"/>
              <a:t> </a:t>
            </a:r>
          </a:p>
          <a:p>
            <a:r>
              <a:rPr lang="en-US" altLang="zh-CN" dirty="0"/>
              <a:t>Q-learning </a:t>
            </a:r>
          </a:p>
          <a:p>
            <a:r>
              <a:rPr lang="en-US" altLang="zh-CN" dirty="0"/>
              <a:t>Expect </a:t>
            </a:r>
            <a:r>
              <a:rPr lang="en-US" altLang="zh-CN" dirty="0" err="1"/>
              <a:t>Sarsa</a:t>
            </a:r>
            <a:endParaRPr lang="en-US" altLang="zh-CN" dirty="0"/>
          </a:p>
          <a:p>
            <a:endParaRPr lang="zh-CN" altLang="en-US" dirty="0"/>
          </a:p>
        </p:txBody>
      </p:sp>
      <p:pic>
        <p:nvPicPr>
          <p:cNvPr id="5" name="内容占位符 4">
            <a:extLst>
              <a:ext uri="{FF2B5EF4-FFF2-40B4-BE49-F238E27FC236}">
                <a16:creationId xmlns:a16="http://schemas.microsoft.com/office/drawing/2014/main" id="{7CE929B5-352A-4C0B-9DD5-824B0E685B73}"/>
              </a:ext>
            </a:extLst>
          </p:cNvPr>
          <p:cNvPicPr>
            <a:picLocks noGrp="1" noChangeAspect="1"/>
          </p:cNvPicPr>
          <p:nvPr>
            <p:ph sz="half" idx="2"/>
          </p:nvPr>
        </p:nvPicPr>
        <p:blipFill>
          <a:blip r:embed="rId3"/>
          <a:stretch>
            <a:fillRect/>
          </a:stretch>
        </p:blipFill>
        <p:spPr>
          <a:xfrm>
            <a:off x="4622369" y="1458007"/>
            <a:ext cx="7475470" cy="3268976"/>
          </a:xfrm>
          <a:prstGeom prst="rect">
            <a:avLst/>
          </a:prstGeom>
        </p:spPr>
      </p:pic>
    </p:spTree>
    <p:extLst>
      <p:ext uri="{BB962C8B-B14F-4D97-AF65-F5344CB8AC3E}">
        <p14:creationId xmlns:p14="http://schemas.microsoft.com/office/powerpoint/2010/main" val="37916467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44ABD6-03A2-47DE-AA06-BBD79A54F3E1}"/>
              </a:ext>
            </a:extLst>
          </p:cNvPr>
          <p:cNvSpPr>
            <a:spLocks noGrp="1"/>
          </p:cNvSpPr>
          <p:nvPr>
            <p:ph type="title"/>
          </p:nvPr>
        </p:nvSpPr>
        <p:spPr/>
        <p:txBody>
          <a:bodyPr/>
          <a:lstStyle/>
          <a:p>
            <a:r>
              <a:rPr lang="en-US" altLang="zh-CN" dirty="0" err="1"/>
              <a:t>Sarsa</a:t>
            </a:r>
            <a:endParaRPr lang="zh-CN" altLang="en-US" dirty="0"/>
          </a:p>
        </p:txBody>
      </p:sp>
      <p:pic>
        <p:nvPicPr>
          <p:cNvPr id="6" name="内容占位符 5">
            <a:extLst>
              <a:ext uri="{FF2B5EF4-FFF2-40B4-BE49-F238E27FC236}">
                <a16:creationId xmlns:a16="http://schemas.microsoft.com/office/drawing/2014/main" id="{29E50820-0174-4608-810C-A649ED927537}"/>
              </a:ext>
            </a:extLst>
          </p:cNvPr>
          <p:cNvPicPr>
            <a:picLocks noGrp="1" noChangeAspect="1"/>
          </p:cNvPicPr>
          <p:nvPr>
            <p:ph idx="1"/>
          </p:nvPr>
        </p:nvPicPr>
        <p:blipFill>
          <a:blip r:embed="rId2"/>
          <a:stretch>
            <a:fillRect/>
          </a:stretch>
        </p:blipFill>
        <p:spPr>
          <a:xfrm>
            <a:off x="4470265" y="2057400"/>
            <a:ext cx="7587966" cy="3351508"/>
          </a:xfrm>
          <a:prstGeom prst="rect">
            <a:avLst/>
          </a:prstGeom>
        </p:spPr>
      </p:pic>
      <p:sp>
        <p:nvSpPr>
          <p:cNvPr id="4" name="文本占位符 3">
            <a:extLst>
              <a:ext uri="{FF2B5EF4-FFF2-40B4-BE49-F238E27FC236}">
                <a16:creationId xmlns:a16="http://schemas.microsoft.com/office/drawing/2014/main" id="{9BD7822A-FD9C-49FA-9D84-4ADCDFA3B06A}"/>
              </a:ext>
            </a:extLst>
          </p:cNvPr>
          <p:cNvSpPr>
            <a:spLocks noGrp="1"/>
          </p:cNvSpPr>
          <p:nvPr>
            <p:ph type="body" sz="half" idx="2"/>
          </p:nvPr>
        </p:nvSpPr>
        <p:spPr/>
        <p:txBody>
          <a:bodyPr/>
          <a:lstStyle/>
          <a:p>
            <a:endParaRPr lang="en-US" altLang="zh-CN" dirty="0"/>
          </a:p>
          <a:p>
            <a:r>
              <a:rPr lang="zh-CN" altLang="en-US" dirty="0"/>
              <a:t>用来做估计的</a:t>
            </a:r>
            <a:r>
              <a:rPr lang="en-US" altLang="zh-CN" dirty="0"/>
              <a:t>s’ a’ </a:t>
            </a:r>
            <a:r>
              <a:rPr lang="zh-CN" altLang="en-US" dirty="0"/>
              <a:t>会直接被执行</a:t>
            </a:r>
          </a:p>
        </p:txBody>
      </p:sp>
      <p:pic>
        <p:nvPicPr>
          <p:cNvPr id="5" name="图片 4">
            <a:extLst>
              <a:ext uri="{FF2B5EF4-FFF2-40B4-BE49-F238E27FC236}">
                <a16:creationId xmlns:a16="http://schemas.microsoft.com/office/drawing/2014/main" id="{0A6A0BAF-48DB-441D-909F-CB51384463A3}"/>
              </a:ext>
            </a:extLst>
          </p:cNvPr>
          <p:cNvPicPr>
            <a:picLocks noChangeAspect="1"/>
          </p:cNvPicPr>
          <p:nvPr/>
        </p:nvPicPr>
        <p:blipFill>
          <a:blip r:embed="rId3"/>
          <a:stretch>
            <a:fillRect/>
          </a:stretch>
        </p:blipFill>
        <p:spPr>
          <a:xfrm>
            <a:off x="2871789" y="1257300"/>
            <a:ext cx="9096375" cy="762000"/>
          </a:xfrm>
          <a:prstGeom prst="rect">
            <a:avLst/>
          </a:prstGeom>
        </p:spPr>
      </p:pic>
    </p:spTree>
    <p:extLst>
      <p:ext uri="{BB962C8B-B14F-4D97-AF65-F5344CB8AC3E}">
        <p14:creationId xmlns:p14="http://schemas.microsoft.com/office/powerpoint/2010/main" val="16513009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FE3580-708B-4DF0-9A70-AC1C258E3658}"/>
              </a:ext>
            </a:extLst>
          </p:cNvPr>
          <p:cNvSpPr>
            <a:spLocks noGrp="1"/>
          </p:cNvSpPr>
          <p:nvPr>
            <p:ph type="title"/>
          </p:nvPr>
        </p:nvSpPr>
        <p:spPr/>
        <p:txBody>
          <a:bodyPr/>
          <a:lstStyle/>
          <a:p>
            <a:r>
              <a:rPr lang="en-US" altLang="zh-CN" dirty="0"/>
              <a:t>Q-Learning</a:t>
            </a:r>
            <a:endParaRPr lang="zh-CN" altLang="en-US" dirty="0"/>
          </a:p>
        </p:txBody>
      </p:sp>
      <p:pic>
        <p:nvPicPr>
          <p:cNvPr id="6" name="内容占位符 5">
            <a:extLst>
              <a:ext uri="{FF2B5EF4-FFF2-40B4-BE49-F238E27FC236}">
                <a16:creationId xmlns:a16="http://schemas.microsoft.com/office/drawing/2014/main" id="{847F7114-8372-44BE-BEE7-702DB950F09A}"/>
              </a:ext>
            </a:extLst>
          </p:cNvPr>
          <p:cNvPicPr>
            <a:picLocks noGrp="1" noChangeAspect="1"/>
          </p:cNvPicPr>
          <p:nvPr>
            <p:ph idx="1"/>
          </p:nvPr>
        </p:nvPicPr>
        <p:blipFill>
          <a:blip r:embed="rId3"/>
          <a:stretch>
            <a:fillRect/>
          </a:stretch>
        </p:blipFill>
        <p:spPr>
          <a:xfrm>
            <a:off x="3796387" y="2815355"/>
            <a:ext cx="8013050" cy="3253019"/>
          </a:xfrm>
          <a:prstGeom prst="rect">
            <a:avLst/>
          </a:prstGeom>
        </p:spPr>
      </p:pic>
      <p:sp>
        <p:nvSpPr>
          <p:cNvPr id="4" name="文本占位符 3">
            <a:extLst>
              <a:ext uri="{FF2B5EF4-FFF2-40B4-BE49-F238E27FC236}">
                <a16:creationId xmlns:a16="http://schemas.microsoft.com/office/drawing/2014/main" id="{1317D540-7D05-4F26-A19C-346C8E450E8C}"/>
              </a:ext>
            </a:extLst>
          </p:cNvPr>
          <p:cNvSpPr>
            <a:spLocks noGrp="1"/>
          </p:cNvSpPr>
          <p:nvPr>
            <p:ph type="body" sz="half" idx="2"/>
          </p:nvPr>
        </p:nvSpPr>
        <p:spPr/>
        <p:txBody>
          <a:bodyPr/>
          <a:lstStyle/>
          <a:p>
            <a:r>
              <a:rPr lang="en-US" altLang="zh-CN" dirty="0"/>
              <a:t>Off policy </a:t>
            </a:r>
          </a:p>
          <a:p>
            <a:r>
              <a:rPr lang="zh-CN" altLang="en-US" dirty="0"/>
              <a:t>产生数据的策略与做值估计的策略不同</a:t>
            </a:r>
            <a:endParaRPr lang="en-US" altLang="zh-CN" dirty="0"/>
          </a:p>
        </p:txBody>
      </p:sp>
      <p:pic>
        <p:nvPicPr>
          <p:cNvPr id="5" name="图片 4">
            <a:extLst>
              <a:ext uri="{FF2B5EF4-FFF2-40B4-BE49-F238E27FC236}">
                <a16:creationId xmlns:a16="http://schemas.microsoft.com/office/drawing/2014/main" id="{E5A8E9DD-8F05-4637-A298-2387D235331F}"/>
              </a:ext>
            </a:extLst>
          </p:cNvPr>
          <p:cNvPicPr>
            <a:picLocks noChangeAspect="1"/>
          </p:cNvPicPr>
          <p:nvPr/>
        </p:nvPicPr>
        <p:blipFill>
          <a:blip r:embed="rId4"/>
          <a:stretch>
            <a:fillRect/>
          </a:stretch>
        </p:blipFill>
        <p:spPr>
          <a:xfrm>
            <a:off x="3413825" y="1257300"/>
            <a:ext cx="8778175" cy="757955"/>
          </a:xfrm>
          <a:prstGeom prst="rect">
            <a:avLst/>
          </a:prstGeom>
        </p:spPr>
      </p:pic>
    </p:spTree>
    <p:extLst>
      <p:ext uri="{BB962C8B-B14F-4D97-AF65-F5344CB8AC3E}">
        <p14:creationId xmlns:p14="http://schemas.microsoft.com/office/powerpoint/2010/main" val="312333595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2824</TotalTime>
  <Words>12705</Words>
  <Application>Microsoft Office PowerPoint</Application>
  <PresentationFormat>宽屏</PresentationFormat>
  <Paragraphs>817</Paragraphs>
  <Slides>157</Slides>
  <Notes>129</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157</vt:i4>
      </vt:variant>
    </vt:vector>
  </HeadingPairs>
  <TitlesOfParts>
    <vt:vector size="163" baseType="lpstr">
      <vt:lpstr>等线</vt:lpstr>
      <vt:lpstr>等线 Light</vt:lpstr>
      <vt:lpstr>Arial</vt:lpstr>
      <vt:lpstr>Cambria Math</vt:lpstr>
      <vt:lpstr>Office 主题​​</vt:lpstr>
      <vt:lpstr>包装程序外壳对象</vt:lpstr>
      <vt:lpstr>《Reinforcement Learning: An Introduction》</vt:lpstr>
      <vt:lpstr>Contents</vt:lpstr>
      <vt:lpstr>C1 Introduction</vt:lpstr>
      <vt:lpstr>C2 Multi-armed Bandits</vt:lpstr>
      <vt:lpstr>C3 Finite Markov Decision Process</vt:lpstr>
      <vt:lpstr>C3 Finite Markov Decision Process</vt:lpstr>
      <vt:lpstr>Bellman Equation</vt:lpstr>
      <vt:lpstr>Tabular Solution Methods</vt:lpstr>
      <vt:lpstr>C4 Dynamic Programming</vt:lpstr>
      <vt:lpstr>PowerPoint 演示文稿</vt:lpstr>
      <vt:lpstr>GPI(Generalized Policy Iteration)</vt:lpstr>
      <vt:lpstr>Value Iteration</vt:lpstr>
      <vt:lpstr>Asynchronous Dynamic Programming</vt:lpstr>
      <vt:lpstr>C5 Monte Carlo Methods</vt:lpstr>
      <vt:lpstr>On policy MC</vt:lpstr>
      <vt:lpstr>Off policy by Importance Sampling</vt:lpstr>
      <vt:lpstr>PowerPoint 演示文稿</vt:lpstr>
      <vt:lpstr>On policy VS. off policy</vt:lpstr>
      <vt:lpstr>On policy VS. off policy</vt:lpstr>
      <vt:lpstr>C6 Temporal-Difference Learning</vt:lpstr>
      <vt:lpstr>Sarsa: On-policy TD Control</vt:lpstr>
      <vt:lpstr>Q-learning: Off-policy TD Control</vt:lpstr>
      <vt:lpstr>Expected Sarsa</vt:lpstr>
      <vt:lpstr>C7 n-step Bootstrapping</vt:lpstr>
      <vt:lpstr>PowerPoint 演示文稿</vt:lpstr>
      <vt:lpstr>PowerPoint 演示文稿</vt:lpstr>
      <vt:lpstr>PowerPoint 演示文稿</vt:lpstr>
      <vt:lpstr>The n-step Tree Backup Algorithm Off-policy Learning Without Importance Sampling</vt:lpstr>
      <vt:lpstr>A Unifying Algorithm: n-step Q(σ)</vt:lpstr>
      <vt:lpstr>C8  Planning and Learning with Tabular Method</vt:lpstr>
      <vt:lpstr>Integrated Planning, Acting, and Learning</vt:lpstr>
      <vt:lpstr> Dyna-Q </vt:lpstr>
      <vt:lpstr>PowerPoint 演示文稿</vt:lpstr>
      <vt:lpstr>Prioritized Sweeping</vt:lpstr>
      <vt:lpstr>PowerPoint 演示文稿</vt:lpstr>
      <vt:lpstr>PowerPoint 演示文稿</vt:lpstr>
      <vt:lpstr>Trajectory Sampling</vt:lpstr>
      <vt:lpstr>Real-time Dynamic Programming</vt:lpstr>
      <vt:lpstr>PowerPoint 演示文稿</vt:lpstr>
      <vt:lpstr>Heuristic Search</vt:lpstr>
      <vt:lpstr>MC tree search</vt:lpstr>
      <vt:lpstr>PowerPoint 演示文稿</vt:lpstr>
      <vt:lpstr>PowerPoint 演示文稿</vt:lpstr>
      <vt:lpstr> Approximate Solution Methods</vt:lpstr>
      <vt:lpstr>C9 On-policy Prediction with Approximation</vt:lpstr>
      <vt:lpstr>The Prediction Objective ((VE) ̅)</vt:lpstr>
      <vt:lpstr>Stochastic-gradient and Semi-gradient Methods</vt:lpstr>
      <vt:lpstr>PowerPoint 演示文稿</vt:lpstr>
      <vt:lpstr>PowerPoint 演示文稿</vt:lpstr>
      <vt:lpstr>State  aggregation</vt:lpstr>
      <vt:lpstr>PowerPoint 演示文稿</vt:lpstr>
      <vt:lpstr>Linear Methods</vt:lpstr>
      <vt:lpstr> Feature Construction for Linear Methods</vt:lpstr>
      <vt:lpstr>Polynomials</vt:lpstr>
      <vt:lpstr>Fourier Basis</vt:lpstr>
      <vt:lpstr>Coarse Coding</vt:lpstr>
      <vt:lpstr>Tile Coding</vt:lpstr>
      <vt:lpstr>Advantages of tile coding</vt:lpstr>
      <vt:lpstr>Radial Basis Functions</vt:lpstr>
      <vt:lpstr>Nonlinear Function Approximation: Artificial Neural Networks</vt:lpstr>
      <vt:lpstr>LSTD</vt:lpstr>
      <vt:lpstr>Memory-based Function Approximation</vt:lpstr>
      <vt:lpstr>Kernel-based Function Approximation</vt:lpstr>
      <vt:lpstr>C10 On-policy Control with Approximation</vt:lpstr>
      <vt:lpstr>Episodic Semi-gradient Control</vt:lpstr>
      <vt:lpstr>PowerPoint 演示文稿</vt:lpstr>
      <vt:lpstr>Average Reward for Continuing Tasks</vt:lpstr>
      <vt:lpstr>PowerPoint 演示文稿</vt:lpstr>
      <vt:lpstr>PowerPoint 演示文稿</vt:lpstr>
      <vt:lpstr>PowerPoint 演示文稿</vt:lpstr>
      <vt:lpstr>C11 Off-policy Methods with Approximation</vt:lpstr>
      <vt:lpstr>The challenge of off-policy learning can be divided into two parts</vt:lpstr>
      <vt:lpstr>Semi-gradient Methods</vt:lpstr>
      <vt:lpstr>convert tabular off-policy algorithms to semi-gradient form</vt:lpstr>
      <vt:lpstr>Gradient-TD Methods</vt:lpstr>
      <vt:lpstr>C12 Eligibility Traces</vt:lpstr>
      <vt:lpstr>λ-return</vt:lpstr>
      <vt:lpstr>TD(λ)</vt:lpstr>
      <vt:lpstr>PowerPoint 演示文稿</vt:lpstr>
      <vt:lpstr>n-step Truncated λ-return Methods</vt:lpstr>
      <vt:lpstr>The Online λ-return Algorithm</vt:lpstr>
      <vt:lpstr>PowerPoint 演示文稿</vt:lpstr>
      <vt:lpstr>PowerPoint 演示文稿</vt:lpstr>
      <vt:lpstr>本书主要内容</vt:lpstr>
      <vt:lpstr>1.基本概念</vt:lpstr>
      <vt:lpstr>1.1什么样的问题适合用RL来解决？</vt:lpstr>
      <vt:lpstr>1.2 RL问题的基本建模方法——MDP</vt:lpstr>
      <vt:lpstr>一些概念的定义和表示：</vt:lpstr>
      <vt:lpstr>贝尔曼方程的引入</vt:lpstr>
      <vt:lpstr>PowerPoint 演示文稿</vt:lpstr>
      <vt:lpstr>2.基于表格法的解决方案</vt:lpstr>
      <vt:lpstr>GPI 框架</vt:lpstr>
      <vt:lpstr>2.1DP</vt:lpstr>
      <vt:lpstr>2.2 MC</vt:lpstr>
      <vt:lpstr>On-policy  vs off policy </vt:lpstr>
      <vt:lpstr>On-policy  vs off policy </vt:lpstr>
      <vt:lpstr>2.3 TD</vt:lpstr>
      <vt:lpstr>Sarsa</vt:lpstr>
      <vt:lpstr>Q-Learning</vt:lpstr>
      <vt:lpstr>2.4 TD +MC</vt:lpstr>
      <vt:lpstr>N-step 的来源</vt:lpstr>
      <vt:lpstr>N-STEP TD PREDITION</vt:lpstr>
      <vt:lpstr>N-step sarsa</vt:lpstr>
      <vt:lpstr>PowerPoint 演示文稿</vt:lpstr>
      <vt:lpstr>Off policy </vt:lpstr>
      <vt:lpstr>Off policy without Important sampling tree back</vt:lpstr>
      <vt:lpstr>N-step Q(σ) ——A Unifying Algorithm</vt:lpstr>
      <vt:lpstr>PowerPoint 演示文稿</vt:lpstr>
      <vt:lpstr>2.5 planning and learning</vt:lpstr>
      <vt:lpstr>Dyna-Q:统一planning 和learning 的算法</vt:lpstr>
      <vt:lpstr>算法流程</vt:lpstr>
      <vt:lpstr>When the model is wrong</vt:lpstr>
      <vt:lpstr>如何从experience 中选取样本</vt:lpstr>
      <vt:lpstr>实时动态规划</vt:lpstr>
      <vt:lpstr>Planning at Decision Time</vt:lpstr>
      <vt:lpstr>PowerPoint 演示文稿</vt:lpstr>
      <vt:lpstr>Summary of tabular</vt:lpstr>
      <vt:lpstr>3 approximation</vt:lpstr>
      <vt:lpstr>On-policy prediction with approximation</vt:lpstr>
      <vt:lpstr>3.2目标函数</vt:lpstr>
      <vt:lpstr>3.2 求解：梯度 半梯度</vt:lpstr>
      <vt:lpstr>函数的形式</vt:lpstr>
      <vt:lpstr>特征的组成</vt:lpstr>
      <vt:lpstr>非线性</vt:lpstr>
      <vt:lpstr>LSTD</vt:lpstr>
      <vt:lpstr>其它</vt:lpstr>
      <vt:lpstr>On policy control</vt:lpstr>
      <vt:lpstr>Episodic semi-gradient control</vt:lpstr>
      <vt:lpstr>PowerPoint 演示文稿</vt:lpstr>
      <vt:lpstr>Deprecating the discounted setting</vt:lpstr>
      <vt:lpstr>Continuing task</vt:lpstr>
      <vt:lpstr>算法举例-  </vt:lpstr>
      <vt:lpstr>Off policy methods with approximation</vt:lpstr>
      <vt:lpstr>单纯的半梯度法拓展</vt:lpstr>
      <vt:lpstr>这其中存在的问题</vt:lpstr>
      <vt:lpstr>各自的缺点</vt:lpstr>
      <vt:lpstr>贝尔曼误差</vt:lpstr>
      <vt:lpstr>基于贝尔曼误差的梯度下降</vt:lpstr>
      <vt:lpstr>贝尔曼误差的不可学习性</vt:lpstr>
      <vt:lpstr>Gradient TD METHODES</vt:lpstr>
      <vt:lpstr>Emphatic TD Methods</vt:lpstr>
      <vt:lpstr>3.* eligibility trace</vt:lpstr>
      <vt:lpstr>State values and prediction</vt:lpstr>
      <vt:lpstr>TD(λ)</vt:lpstr>
      <vt:lpstr>PowerPoint 演示文稿</vt:lpstr>
      <vt:lpstr>PowerPoint 演示文稿</vt:lpstr>
      <vt:lpstr>n-step Truncated λ-return Methods</vt:lpstr>
      <vt:lpstr>The Online λ-return Algorithm</vt:lpstr>
      <vt:lpstr>True Online TD(λ)</vt:lpstr>
      <vt:lpstr>PowerPoint 演示文稿</vt:lpstr>
      <vt:lpstr>Dutch Traces in Monte Carlo Learning</vt:lpstr>
      <vt:lpstr>Sarsa(λ)</vt:lpstr>
      <vt:lpstr>Off policy eligibility trace</vt:lpstr>
      <vt:lpstr>4.Policy gradient and look deeper</vt:lpstr>
      <vt:lpstr>PowerPoint 演示文稿</vt:lpstr>
      <vt:lpstr>PowerPoint 演示文稿</vt:lpstr>
      <vt:lpstr>四个贝尔曼方程：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An Introduction》</dc:title>
  <dc:creator>司马 羽鹤</dc:creator>
  <cp:lastModifiedBy>司马 羽鹤</cp:lastModifiedBy>
  <cp:revision>276</cp:revision>
  <dcterms:created xsi:type="dcterms:W3CDTF">2018-10-16T06:04:15Z</dcterms:created>
  <dcterms:modified xsi:type="dcterms:W3CDTF">2020-02-08T09:02:28Z</dcterms:modified>
</cp:coreProperties>
</file>